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8" r:id="rId1"/>
  </p:sldMasterIdLst>
  <p:notesMasterIdLst>
    <p:notesMasterId r:id="rId13"/>
  </p:notesMasterIdLst>
  <p:handoutMasterIdLst>
    <p:handoutMasterId r:id="rId14"/>
  </p:handoutMasterIdLst>
  <p:sldIdLst>
    <p:sldId id="256" r:id="rId2"/>
    <p:sldId id="258" r:id="rId3"/>
    <p:sldId id="261" r:id="rId4"/>
    <p:sldId id="262" r:id="rId5"/>
    <p:sldId id="260" r:id="rId6"/>
    <p:sldId id="265" r:id="rId7"/>
    <p:sldId id="263" r:id="rId8"/>
    <p:sldId id="266" r:id="rId9"/>
    <p:sldId id="259" r:id="rId10"/>
    <p:sldId id="264" r:id="rId11"/>
    <p:sldId id="267" r:id="rId1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92" autoAdjust="0"/>
    <p:restoredTop sz="94660" autoAdjust="0"/>
  </p:normalViewPr>
  <p:slideViewPr>
    <p:cSldViewPr snapToGrid="0">
      <p:cViewPr>
        <p:scale>
          <a:sx n="60" d="100"/>
          <a:sy n="60" d="100"/>
        </p:scale>
        <p:origin x="2576" y="160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A419D4C-9055-43BE-BE79-38063C88D1D5}" type="datetimeFigureOut">
              <a:rPr lang="it-IT" smtClean="0"/>
              <a:t>23/11/17</a:t>
            </a:fld>
            <a:endParaRPr lang="it-IT"/>
          </a:p>
        </p:txBody>
      </p:sp>
      <p:sp>
        <p:nvSpPr>
          <p:cNvPr id="4" name="Segnaposto piè di pa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US" smtClean="0"/>
              <a:t>This project is funded by the Justice Programme of the European Union</a:t>
            </a:r>
            <a:endParaRPr lang="it-IT"/>
          </a:p>
        </p:txBody>
      </p:sp>
      <p:sp>
        <p:nvSpPr>
          <p:cNvPr id="5" name="Segnaposto numero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726A28-CD05-411F-B7D8-E96C5659FB62}" type="slidenum">
              <a:rPr lang="it-IT" smtClean="0"/>
              <a:t>‹#›</a:t>
            </a:fld>
            <a:endParaRPr lang="it-IT"/>
          </a:p>
        </p:txBody>
      </p:sp>
    </p:spTree>
    <p:extLst>
      <p:ext uri="{BB962C8B-B14F-4D97-AF65-F5344CB8AC3E}">
        <p14:creationId xmlns:p14="http://schemas.microsoft.com/office/powerpoint/2010/main" val="792524049"/>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2D926A-3551-4B78-A08B-966B016562AF}" type="datetimeFigureOut">
              <a:rPr lang="it-IT" smtClean="0"/>
              <a:t>23/11/17</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US" smtClean="0"/>
              <a:t>This project is funded by the Justice Programme of the European Union</a:t>
            </a:r>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D7BC39-FF37-4F77-A776-A8EF3FCB7A7B}" type="slidenum">
              <a:rPr lang="it-IT" smtClean="0"/>
              <a:t>‹#›</a:t>
            </a:fld>
            <a:endParaRPr lang="it-IT"/>
          </a:p>
        </p:txBody>
      </p:sp>
    </p:spTree>
    <p:extLst>
      <p:ext uri="{BB962C8B-B14F-4D97-AF65-F5344CB8AC3E}">
        <p14:creationId xmlns:p14="http://schemas.microsoft.com/office/powerpoint/2010/main" val="1118844466"/>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smtClean="0"/>
              <a:t>This project is funded by the Justice Programme of the European Union</a:t>
            </a:r>
            <a:endParaRPr lang="it-IT"/>
          </a:p>
        </p:txBody>
      </p:sp>
      <p:sp>
        <p:nvSpPr>
          <p:cNvPr id="5" name="Slide Number Placeholder 4"/>
          <p:cNvSpPr>
            <a:spLocks noGrp="1"/>
          </p:cNvSpPr>
          <p:nvPr>
            <p:ph type="sldNum" sz="quarter" idx="11"/>
          </p:nvPr>
        </p:nvSpPr>
        <p:spPr/>
        <p:txBody>
          <a:bodyPr/>
          <a:lstStyle/>
          <a:p>
            <a:fld id="{0ED7BC39-FF37-4F77-A776-A8EF3FCB7A7B}" type="slidenum">
              <a:rPr lang="it-IT" smtClean="0"/>
              <a:t>1</a:t>
            </a:fld>
            <a:endParaRPr lang="it-IT"/>
          </a:p>
        </p:txBody>
      </p:sp>
    </p:spTree>
    <p:extLst>
      <p:ext uri="{BB962C8B-B14F-4D97-AF65-F5344CB8AC3E}">
        <p14:creationId xmlns:p14="http://schemas.microsoft.com/office/powerpoint/2010/main" val="21150888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smtClean="0"/>
              <a:t>This project is funded by the Justice Programme of the European Union</a:t>
            </a:r>
            <a:endParaRPr lang="it-IT"/>
          </a:p>
        </p:txBody>
      </p:sp>
      <p:sp>
        <p:nvSpPr>
          <p:cNvPr id="5" name="Slide Number Placeholder 4"/>
          <p:cNvSpPr>
            <a:spLocks noGrp="1"/>
          </p:cNvSpPr>
          <p:nvPr>
            <p:ph type="sldNum" sz="quarter" idx="11"/>
          </p:nvPr>
        </p:nvSpPr>
        <p:spPr/>
        <p:txBody>
          <a:bodyPr/>
          <a:lstStyle/>
          <a:p>
            <a:fld id="{0ED7BC39-FF37-4F77-A776-A8EF3FCB7A7B}" type="slidenum">
              <a:rPr lang="it-IT" smtClean="0"/>
              <a:t>10</a:t>
            </a:fld>
            <a:endParaRPr lang="it-IT"/>
          </a:p>
        </p:txBody>
      </p:sp>
    </p:spTree>
    <p:extLst>
      <p:ext uri="{BB962C8B-B14F-4D97-AF65-F5344CB8AC3E}">
        <p14:creationId xmlns:p14="http://schemas.microsoft.com/office/powerpoint/2010/main" val="13002316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smtClean="0"/>
              <a:t>This project is funded by the Justice Programme of the European Union</a:t>
            </a:r>
            <a:endParaRPr lang="it-IT"/>
          </a:p>
        </p:txBody>
      </p:sp>
      <p:sp>
        <p:nvSpPr>
          <p:cNvPr id="5" name="Slide Number Placeholder 4"/>
          <p:cNvSpPr>
            <a:spLocks noGrp="1"/>
          </p:cNvSpPr>
          <p:nvPr>
            <p:ph type="sldNum" sz="quarter" idx="11"/>
          </p:nvPr>
        </p:nvSpPr>
        <p:spPr/>
        <p:txBody>
          <a:bodyPr/>
          <a:lstStyle/>
          <a:p>
            <a:fld id="{0ED7BC39-FF37-4F77-A776-A8EF3FCB7A7B}" type="slidenum">
              <a:rPr lang="it-IT" smtClean="0"/>
              <a:t>11</a:t>
            </a:fld>
            <a:endParaRPr lang="it-IT"/>
          </a:p>
        </p:txBody>
      </p:sp>
    </p:spTree>
    <p:extLst>
      <p:ext uri="{BB962C8B-B14F-4D97-AF65-F5344CB8AC3E}">
        <p14:creationId xmlns:p14="http://schemas.microsoft.com/office/powerpoint/2010/main" val="199514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smtClean="0"/>
              <a:t>This project is funded by the Justice Programme of the European Union</a:t>
            </a:r>
            <a:endParaRPr lang="it-IT"/>
          </a:p>
        </p:txBody>
      </p:sp>
      <p:sp>
        <p:nvSpPr>
          <p:cNvPr id="5" name="Slide Number Placeholder 4"/>
          <p:cNvSpPr>
            <a:spLocks noGrp="1"/>
          </p:cNvSpPr>
          <p:nvPr>
            <p:ph type="sldNum" sz="quarter" idx="11"/>
          </p:nvPr>
        </p:nvSpPr>
        <p:spPr/>
        <p:txBody>
          <a:bodyPr/>
          <a:lstStyle/>
          <a:p>
            <a:fld id="{0ED7BC39-FF37-4F77-A776-A8EF3FCB7A7B}" type="slidenum">
              <a:rPr lang="it-IT" smtClean="0"/>
              <a:t>2</a:t>
            </a:fld>
            <a:endParaRPr lang="it-IT"/>
          </a:p>
        </p:txBody>
      </p:sp>
    </p:spTree>
    <p:extLst>
      <p:ext uri="{BB962C8B-B14F-4D97-AF65-F5344CB8AC3E}">
        <p14:creationId xmlns:p14="http://schemas.microsoft.com/office/powerpoint/2010/main" val="1002081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smtClean="0"/>
              <a:t>This project is funded by the Justice Programme of the European Union</a:t>
            </a:r>
            <a:endParaRPr lang="it-IT"/>
          </a:p>
        </p:txBody>
      </p:sp>
      <p:sp>
        <p:nvSpPr>
          <p:cNvPr id="5" name="Slide Number Placeholder 4"/>
          <p:cNvSpPr>
            <a:spLocks noGrp="1"/>
          </p:cNvSpPr>
          <p:nvPr>
            <p:ph type="sldNum" sz="quarter" idx="11"/>
          </p:nvPr>
        </p:nvSpPr>
        <p:spPr/>
        <p:txBody>
          <a:bodyPr/>
          <a:lstStyle/>
          <a:p>
            <a:fld id="{0ED7BC39-FF37-4F77-A776-A8EF3FCB7A7B}" type="slidenum">
              <a:rPr lang="it-IT" smtClean="0"/>
              <a:t>3</a:t>
            </a:fld>
            <a:endParaRPr lang="it-IT"/>
          </a:p>
        </p:txBody>
      </p:sp>
    </p:spTree>
    <p:extLst>
      <p:ext uri="{BB962C8B-B14F-4D97-AF65-F5344CB8AC3E}">
        <p14:creationId xmlns:p14="http://schemas.microsoft.com/office/powerpoint/2010/main" val="1415397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smtClean="0"/>
              <a:t>This project is funded by the Justice Programme of the European Union</a:t>
            </a:r>
            <a:endParaRPr lang="it-IT"/>
          </a:p>
        </p:txBody>
      </p:sp>
      <p:sp>
        <p:nvSpPr>
          <p:cNvPr id="5" name="Slide Number Placeholder 4"/>
          <p:cNvSpPr>
            <a:spLocks noGrp="1"/>
          </p:cNvSpPr>
          <p:nvPr>
            <p:ph type="sldNum" sz="quarter" idx="11"/>
          </p:nvPr>
        </p:nvSpPr>
        <p:spPr/>
        <p:txBody>
          <a:bodyPr/>
          <a:lstStyle/>
          <a:p>
            <a:fld id="{0ED7BC39-FF37-4F77-A776-A8EF3FCB7A7B}" type="slidenum">
              <a:rPr lang="it-IT" smtClean="0"/>
              <a:t>4</a:t>
            </a:fld>
            <a:endParaRPr lang="it-IT"/>
          </a:p>
        </p:txBody>
      </p:sp>
    </p:spTree>
    <p:extLst>
      <p:ext uri="{BB962C8B-B14F-4D97-AF65-F5344CB8AC3E}">
        <p14:creationId xmlns:p14="http://schemas.microsoft.com/office/powerpoint/2010/main" val="9052901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smtClean="0"/>
              <a:t>This project is funded by the Justice Programme of the European Union</a:t>
            </a:r>
            <a:endParaRPr lang="it-IT"/>
          </a:p>
        </p:txBody>
      </p:sp>
      <p:sp>
        <p:nvSpPr>
          <p:cNvPr id="5" name="Slide Number Placeholder 4"/>
          <p:cNvSpPr>
            <a:spLocks noGrp="1"/>
          </p:cNvSpPr>
          <p:nvPr>
            <p:ph type="sldNum" sz="quarter" idx="11"/>
          </p:nvPr>
        </p:nvSpPr>
        <p:spPr/>
        <p:txBody>
          <a:bodyPr/>
          <a:lstStyle/>
          <a:p>
            <a:fld id="{0ED7BC39-FF37-4F77-A776-A8EF3FCB7A7B}" type="slidenum">
              <a:rPr lang="it-IT" smtClean="0"/>
              <a:t>5</a:t>
            </a:fld>
            <a:endParaRPr lang="it-IT"/>
          </a:p>
        </p:txBody>
      </p:sp>
    </p:spTree>
    <p:extLst>
      <p:ext uri="{BB962C8B-B14F-4D97-AF65-F5344CB8AC3E}">
        <p14:creationId xmlns:p14="http://schemas.microsoft.com/office/powerpoint/2010/main" val="2900633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smtClean="0"/>
              <a:t>This project is funded by the Justice Programme of the European Union</a:t>
            </a:r>
            <a:endParaRPr lang="it-IT"/>
          </a:p>
        </p:txBody>
      </p:sp>
      <p:sp>
        <p:nvSpPr>
          <p:cNvPr id="5" name="Slide Number Placeholder 4"/>
          <p:cNvSpPr>
            <a:spLocks noGrp="1"/>
          </p:cNvSpPr>
          <p:nvPr>
            <p:ph type="sldNum" sz="quarter" idx="11"/>
          </p:nvPr>
        </p:nvSpPr>
        <p:spPr/>
        <p:txBody>
          <a:bodyPr/>
          <a:lstStyle/>
          <a:p>
            <a:fld id="{0ED7BC39-FF37-4F77-A776-A8EF3FCB7A7B}" type="slidenum">
              <a:rPr lang="it-IT" smtClean="0"/>
              <a:t>6</a:t>
            </a:fld>
            <a:endParaRPr lang="it-IT"/>
          </a:p>
        </p:txBody>
      </p:sp>
    </p:spTree>
    <p:extLst>
      <p:ext uri="{BB962C8B-B14F-4D97-AF65-F5344CB8AC3E}">
        <p14:creationId xmlns:p14="http://schemas.microsoft.com/office/powerpoint/2010/main" val="3063069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smtClean="0"/>
              <a:t>This project is funded by the Justice Programme of the European Union</a:t>
            </a:r>
            <a:endParaRPr lang="it-IT"/>
          </a:p>
        </p:txBody>
      </p:sp>
      <p:sp>
        <p:nvSpPr>
          <p:cNvPr id="5" name="Slide Number Placeholder 4"/>
          <p:cNvSpPr>
            <a:spLocks noGrp="1"/>
          </p:cNvSpPr>
          <p:nvPr>
            <p:ph type="sldNum" sz="quarter" idx="11"/>
          </p:nvPr>
        </p:nvSpPr>
        <p:spPr/>
        <p:txBody>
          <a:bodyPr/>
          <a:lstStyle/>
          <a:p>
            <a:fld id="{0ED7BC39-FF37-4F77-A776-A8EF3FCB7A7B}" type="slidenum">
              <a:rPr lang="it-IT" smtClean="0"/>
              <a:t>7</a:t>
            </a:fld>
            <a:endParaRPr lang="it-IT"/>
          </a:p>
        </p:txBody>
      </p:sp>
    </p:spTree>
    <p:extLst>
      <p:ext uri="{BB962C8B-B14F-4D97-AF65-F5344CB8AC3E}">
        <p14:creationId xmlns:p14="http://schemas.microsoft.com/office/powerpoint/2010/main" val="5823714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smtClean="0"/>
              <a:t>This project is funded by the Justice Programme of the European Union</a:t>
            </a:r>
            <a:endParaRPr lang="it-IT"/>
          </a:p>
        </p:txBody>
      </p:sp>
      <p:sp>
        <p:nvSpPr>
          <p:cNvPr id="5" name="Slide Number Placeholder 4"/>
          <p:cNvSpPr>
            <a:spLocks noGrp="1"/>
          </p:cNvSpPr>
          <p:nvPr>
            <p:ph type="sldNum" sz="quarter" idx="11"/>
          </p:nvPr>
        </p:nvSpPr>
        <p:spPr/>
        <p:txBody>
          <a:bodyPr/>
          <a:lstStyle/>
          <a:p>
            <a:fld id="{0ED7BC39-FF37-4F77-A776-A8EF3FCB7A7B}" type="slidenum">
              <a:rPr lang="it-IT" smtClean="0"/>
              <a:t>8</a:t>
            </a:fld>
            <a:endParaRPr lang="it-IT"/>
          </a:p>
        </p:txBody>
      </p:sp>
    </p:spTree>
    <p:extLst>
      <p:ext uri="{BB962C8B-B14F-4D97-AF65-F5344CB8AC3E}">
        <p14:creationId xmlns:p14="http://schemas.microsoft.com/office/powerpoint/2010/main" val="18347034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smtClean="0"/>
              <a:t>This project is funded by the Justice Programme of the European Union</a:t>
            </a:r>
            <a:endParaRPr lang="it-IT"/>
          </a:p>
        </p:txBody>
      </p:sp>
      <p:sp>
        <p:nvSpPr>
          <p:cNvPr id="5" name="Slide Number Placeholder 4"/>
          <p:cNvSpPr>
            <a:spLocks noGrp="1"/>
          </p:cNvSpPr>
          <p:nvPr>
            <p:ph type="sldNum" sz="quarter" idx="11"/>
          </p:nvPr>
        </p:nvSpPr>
        <p:spPr/>
        <p:txBody>
          <a:bodyPr/>
          <a:lstStyle/>
          <a:p>
            <a:fld id="{0ED7BC39-FF37-4F77-A776-A8EF3FCB7A7B}" type="slidenum">
              <a:rPr lang="it-IT" smtClean="0"/>
              <a:t>9</a:t>
            </a:fld>
            <a:endParaRPr lang="it-IT"/>
          </a:p>
        </p:txBody>
      </p:sp>
    </p:spTree>
    <p:extLst>
      <p:ext uri="{BB962C8B-B14F-4D97-AF65-F5344CB8AC3E}">
        <p14:creationId xmlns:p14="http://schemas.microsoft.com/office/powerpoint/2010/main" val="143566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914400" y="2130434"/>
            <a:ext cx="103632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588D4554-A9AB-466A-ACBA-C2812D6E101C}" type="datetime1">
              <a:rPr lang="it-IT" smtClean="0"/>
              <a:t>23/11/17</a:t>
            </a:fld>
            <a:endParaRPr lang="it-IT"/>
          </a:p>
        </p:txBody>
      </p:sp>
      <p:sp>
        <p:nvSpPr>
          <p:cNvPr id="5" name="Segnaposto piè di pagina 4"/>
          <p:cNvSpPr>
            <a:spLocks noGrp="1"/>
          </p:cNvSpPr>
          <p:nvPr>
            <p:ph type="ftr" sz="quarter" idx="11"/>
          </p:nvPr>
        </p:nvSpPr>
        <p:spPr/>
        <p:txBody>
          <a:bodyPr/>
          <a:lstStyle/>
          <a:p>
            <a:r>
              <a:rPr lang="en-US" smtClean="0"/>
              <a:t> IMPROVING COOPERATION BETWEEN EU MEMBER STATES IN CONFISCATION PROCEDURES Supported by the Justice Programme of the European Union </a:t>
            </a:r>
            <a:endParaRPr lang="it-IT"/>
          </a:p>
        </p:txBody>
      </p:sp>
      <p:sp>
        <p:nvSpPr>
          <p:cNvPr id="6" name="Segnaposto numero diapositiva 5"/>
          <p:cNvSpPr>
            <a:spLocks noGrp="1"/>
          </p:cNvSpPr>
          <p:nvPr>
            <p:ph type="sldNum" sz="quarter" idx="12"/>
          </p:nvPr>
        </p:nvSpPr>
        <p:spPr/>
        <p:txBody>
          <a:bodyPr/>
          <a:lstStyle/>
          <a:p>
            <a:fld id="{5D0FA108-0AF4-466B-AF3F-890A4C8ADF12}" type="slidenum">
              <a:rPr lang="it-IT" smtClean="0"/>
              <a:t>‹#›</a:t>
            </a:fld>
            <a:endParaRPr lang="it-IT"/>
          </a:p>
        </p:txBody>
      </p:sp>
    </p:spTree>
    <p:extLst>
      <p:ext uri="{BB962C8B-B14F-4D97-AF65-F5344CB8AC3E}">
        <p14:creationId xmlns:p14="http://schemas.microsoft.com/office/powerpoint/2010/main" val="639499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E23C42F-EC26-4338-93AE-2B80B8C56DB0}" type="datetime1">
              <a:rPr lang="it-IT" smtClean="0"/>
              <a:t>23/11/17</a:t>
            </a:fld>
            <a:endParaRPr lang="it-IT"/>
          </a:p>
        </p:txBody>
      </p:sp>
      <p:sp>
        <p:nvSpPr>
          <p:cNvPr id="5" name="Segnaposto piè di pagina 4"/>
          <p:cNvSpPr>
            <a:spLocks noGrp="1"/>
          </p:cNvSpPr>
          <p:nvPr>
            <p:ph type="ftr" sz="quarter" idx="11"/>
          </p:nvPr>
        </p:nvSpPr>
        <p:spPr/>
        <p:txBody>
          <a:bodyPr/>
          <a:lstStyle/>
          <a:p>
            <a:r>
              <a:rPr lang="en-US" smtClean="0"/>
              <a:t> IMPROVING COOPERATION BETWEEN EU MEMBER STATES IN CONFISCATION PROCEDURES Supported by the Justice Programme of the European Union </a:t>
            </a:r>
            <a:endParaRPr lang="it-IT"/>
          </a:p>
        </p:txBody>
      </p:sp>
      <p:sp>
        <p:nvSpPr>
          <p:cNvPr id="6" name="Segnaposto numero diapositiva 5"/>
          <p:cNvSpPr>
            <a:spLocks noGrp="1"/>
          </p:cNvSpPr>
          <p:nvPr>
            <p:ph type="sldNum" sz="quarter" idx="12"/>
          </p:nvPr>
        </p:nvSpPr>
        <p:spPr/>
        <p:txBody>
          <a:bodyPr/>
          <a:lstStyle/>
          <a:p>
            <a:fld id="{5D0FA108-0AF4-466B-AF3F-890A4C8ADF12}" type="slidenum">
              <a:rPr lang="it-IT" smtClean="0"/>
              <a:t>‹#›</a:t>
            </a:fld>
            <a:endParaRPr lang="it-IT"/>
          </a:p>
        </p:txBody>
      </p:sp>
    </p:spTree>
    <p:extLst>
      <p:ext uri="{BB962C8B-B14F-4D97-AF65-F5344CB8AC3E}">
        <p14:creationId xmlns:p14="http://schemas.microsoft.com/office/powerpoint/2010/main" val="2287777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11785600" y="274647"/>
            <a:ext cx="36576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12800" y="274647"/>
            <a:ext cx="107696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4DF6124-74FF-459A-B8AB-9FFEA3487EC2}" type="datetime1">
              <a:rPr lang="it-IT" smtClean="0"/>
              <a:t>23/11/17</a:t>
            </a:fld>
            <a:endParaRPr lang="it-IT"/>
          </a:p>
        </p:txBody>
      </p:sp>
      <p:sp>
        <p:nvSpPr>
          <p:cNvPr id="5" name="Segnaposto piè di pagina 4"/>
          <p:cNvSpPr>
            <a:spLocks noGrp="1"/>
          </p:cNvSpPr>
          <p:nvPr>
            <p:ph type="ftr" sz="quarter" idx="11"/>
          </p:nvPr>
        </p:nvSpPr>
        <p:spPr/>
        <p:txBody>
          <a:bodyPr/>
          <a:lstStyle/>
          <a:p>
            <a:r>
              <a:rPr lang="en-US" smtClean="0"/>
              <a:t> IMPROVING COOPERATION BETWEEN EU MEMBER STATES IN CONFISCATION PROCEDURES Supported by the Justice Programme of the European Union </a:t>
            </a:r>
            <a:endParaRPr lang="it-IT"/>
          </a:p>
        </p:txBody>
      </p:sp>
      <p:sp>
        <p:nvSpPr>
          <p:cNvPr id="6" name="Segnaposto numero diapositiva 5"/>
          <p:cNvSpPr>
            <a:spLocks noGrp="1"/>
          </p:cNvSpPr>
          <p:nvPr>
            <p:ph type="sldNum" sz="quarter" idx="12"/>
          </p:nvPr>
        </p:nvSpPr>
        <p:spPr/>
        <p:txBody>
          <a:bodyPr/>
          <a:lstStyle/>
          <a:p>
            <a:fld id="{5D0FA108-0AF4-466B-AF3F-890A4C8ADF12}" type="slidenum">
              <a:rPr lang="it-IT" smtClean="0"/>
              <a:t>‹#›</a:t>
            </a:fld>
            <a:endParaRPr lang="it-IT"/>
          </a:p>
        </p:txBody>
      </p:sp>
    </p:spTree>
    <p:extLst>
      <p:ext uri="{BB962C8B-B14F-4D97-AF65-F5344CB8AC3E}">
        <p14:creationId xmlns:p14="http://schemas.microsoft.com/office/powerpoint/2010/main" val="3508729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5ACABF0-7E45-41AC-8BDB-9E77B3F370BE}" type="datetime1">
              <a:rPr lang="it-IT" smtClean="0"/>
              <a:t>23/11/17</a:t>
            </a:fld>
            <a:endParaRPr lang="it-IT"/>
          </a:p>
        </p:txBody>
      </p:sp>
      <p:sp>
        <p:nvSpPr>
          <p:cNvPr id="5" name="Segnaposto piè di pagina 4"/>
          <p:cNvSpPr>
            <a:spLocks noGrp="1"/>
          </p:cNvSpPr>
          <p:nvPr>
            <p:ph type="ftr" sz="quarter" idx="11"/>
          </p:nvPr>
        </p:nvSpPr>
        <p:spPr/>
        <p:txBody>
          <a:bodyPr/>
          <a:lstStyle/>
          <a:p>
            <a:r>
              <a:rPr lang="en-US" smtClean="0"/>
              <a:t> IMPROVING COOPERATION BETWEEN EU MEMBER STATES IN CONFISCATION PROCEDURES Supported by the Justice Programme of the European Union </a:t>
            </a:r>
            <a:endParaRPr lang="it-IT"/>
          </a:p>
        </p:txBody>
      </p:sp>
      <p:sp>
        <p:nvSpPr>
          <p:cNvPr id="6" name="Segnaposto numero diapositiva 5"/>
          <p:cNvSpPr>
            <a:spLocks noGrp="1"/>
          </p:cNvSpPr>
          <p:nvPr>
            <p:ph type="sldNum" sz="quarter" idx="12"/>
          </p:nvPr>
        </p:nvSpPr>
        <p:spPr/>
        <p:txBody>
          <a:bodyPr/>
          <a:lstStyle/>
          <a:p>
            <a:fld id="{5D0FA108-0AF4-466B-AF3F-890A4C8ADF12}" type="slidenum">
              <a:rPr lang="it-IT" smtClean="0"/>
              <a:t>‹#›</a:t>
            </a:fld>
            <a:endParaRPr lang="it-IT"/>
          </a:p>
        </p:txBody>
      </p:sp>
    </p:spTree>
    <p:extLst>
      <p:ext uri="{BB962C8B-B14F-4D97-AF65-F5344CB8AC3E}">
        <p14:creationId xmlns:p14="http://schemas.microsoft.com/office/powerpoint/2010/main" val="1037763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963084" y="4406909"/>
            <a:ext cx="103632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A4333228-A6AC-4FD0-B812-AD714F40EB0F}" type="datetime1">
              <a:rPr lang="it-IT" smtClean="0"/>
              <a:t>23/11/17</a:t>
            </a:fld>
            <a:endParaRPr lang="it-IT"/>
          </a:p>
        </p:txBody>
      </p:sp>
      <p:sp>
        <p:nvSpPr>
          <p:cNvPr id="5" name="Segnaposto piè di pagina 4"/>
          <p:cNvSpPr>
            <a:spLocks noGrp="1"/>
          </p:cNvSpPr>
          <p:nvPr>
            <p:ph type="ftr" sz="quarter" idx="11"/>
          </p:nvPr>
        </p:nvSpPr>
        <p:spPr/>
        <p:txBody>
          <a:bodyPr/>
          <a:lstStyle/>
          <a:p>
            <a:r>
              <a:rPr lang="en-US" smtClean="0"/>
              <a:t> IMPROVING COOPERATION BETWEEN EU MEMBER STATES IN CONFISCATION PROCEDURES Supported by the Justice Programme of the European Union </a:t>
            </a:r>
            <a:endParaRPr lang="it-IT"/>
          </a:p>
        </p:txBody>
      </p:sp>
      <p:sp>
        <p:nvSpPr>
          <p:cNvPr id="6" name="Segnaposto numero diapositiva 5"/>
          <p:cNvSpPr>
            <a:spLocks noGrp="1"/>
          </p:cNvSpPr>
          <p:nvPr>
            <p:ph type="sldNum" sz="quarter" idx="12"/>
          </p:nvPr>
        </p:nvSpPr>
        <p:spPr/>
        <p:txBody>
          <a:bodyPr/>
          <a:lstStyle/>
          <a:p>
            <a:fld id="{5D0FA108-0AF4-466B-AF3F-890A4C8ADF12}" type="slidenum">
              <a:rPr lang="it-IT" smtClean="0"/>
              <a:t>‹#›</a:t>
            </a:fld>
            <a:endParaRPr lang="it-IT"/>
          </a:p>
        </p:txBody>
      </p:sp>
    </p:spTree>
    <p:extLst>
      <p:ext uri="{BB962C8B-B14F-4D97-AF65-F5344CB8AC3E}">
        <p14:creationId xmlns:p14="http://schemas.microsoft.com/office/powerpoint/2010/main" val="1172388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12800" y="1600206"/>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8229600" y="1600206"/>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06446C36-E1E1-400F-933D-B72B22CAE9B3}" type="datetime1">
              <a:rPr lang="it-IT" smtClean="0"/>
              <a:t>23/11/17</a:t>
            </a:fld>
            <a:endParaRPr lang="it-IT"/>
          </a:p>
        </p:txBody>
      </p:sp>
      <p:sp>
        <p:nvSpPr>
          <p:cNvPr id="6" name="Segnaposto piè di pagina 5"/>
          <p:cNvSpPr>
            <a:spLocks noGrp="1"/>
          </p:cNvSpPr>
          <p:nvPr>
            <p:ph type="ftr" sz="quarter" idx="11"/>
          </p:nvPr>
        </p:nvSpPr>
        <p:spPr/>
        <p:txBody>
          <a:bodyPr/>
          <a:lstStyle/>
          <a:p>
            <a:r>
              <a:rPr lang="en-US" smtClean="0"/>
              <a:t> IMPROVING COOPERATION BETWEEN EU MEMBER STATES IN CONFISCATION PROCEDURES Supported by the Justice Programme of the European Union </a:t>
            </a:r>
            <a:endParaRPr lang="it-IT"/>
          </a:p>
        </p:txBody>
      </p:sp>
      <p:sp>
        <p:nvSpPr>
          <p:cNvPr id="7" name="Segnaposto numero diapositiva 6"/>
          <p:cNvSpPr>
            <a:spLocks noGrp="1"/>
          </p:cNvSpPr>
          <p:nvPr>
            <p:ph type="sldNum" sz="quarter" idx="12"/>
          </p:nvPr>
        </p:nvSpPr>
        <p:spPr/>
        <p:txBody>
          <a:bodyPr/>
          <a:lstStyle/>
          <a:p>
            <a:fld id="{5D0FA108-0AF4-466B-AF3F-890A4C8ADF12}" type="slidenum">
              <a:rPr lang="it-IT" smtClean="0"/>
              <a:t>‹#›</a:t>
            </a:fld>
            <a:endParaRPr lang="it-IT"/>
          </a:p>
        </p:txBody>
      </p:sp>
    </p:spTree>
    <p:extLst>
      <p:ext uri="{BB962C8B-B14F-4D97-AF65-F5344CB8AC3E}">
        <p14:creationId xmlns:p14="http://schemas.microsoft.com/office/powerpoint/2010/main" val="2118604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09600" y="274638"/>
            <a:ext cx="109728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93373"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93373"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B3D54955-3097-4BDF-84BF-8AE14FB54699}" type="datetime1">
              <a:rPr lang="it-IT" smtClean="0"/>
              <a:t>23/11/17</a:t>
            </a:fld>
            <a:endParaRPr lang="it-IT"/>
          </a:p>
        </p:txBody>
      </p:sp>
      <p:sp>
        <p:nvSpPr>
          <p:cNvPr id="8" name="Segnaposto piè di pagina 7"/>
          <p:cNvSpPr>
            <a:spLocks noGrp="1"/>
          </p:cNvSpPr>
          <p:nvPr>
            <p:ph type="ftr" sz="quarter" idx="11"/>
          </p:nvPr>
        </p:nvSpPr>
        <p:spPr/>
        <p:txBody>
          <a:bodyPr/>
          <a:lstStyle/>
          <a:p>
            <a:r>
              <a:rPr lang="en-US" smtClean="0"/>
              <a:t> IMPROVING COOPERATION BETWEEN EU MEMBER STATES IN CONFISCATION PROCEDURES Supported by the Justice Programme of the European Union </a:t>
            </a:r>
            <a:endParaRPr lang="it-IT"/>
          </a:p>
        </p:txBody>
      </p:sp>
      <p:sp>
        <p:nvSpPr>
          <p:cNvPr id="9" name="Segnaposto numero diapositiva 8"/>
          <p:cNvSpPr>
            <a:spLocks noGrp="1"/>
          </p:cNvSpPr>
          <p:nvPr>
            <p:ph type="sldNum" sz="quarter" idx="12"/>
          </p:nvPr>
        </p:nvSpPr>
        <p:spPr/>
        <p:txBody>
          <a:bodyPr/>
          <a:lstStyle/>
          <a:p>
            <a:fld id="{5D0FA108-0AF4-466B-AF3F-890A4C8ADF12}" type="slidenum">
              <a:rPr lang="it-IT" smtClean="0"/>
              <a:t>‹#›</a:t>
            </a:fld>
            <a:endParaRPr lang="it-IT"/>
          </a:p>
        </p:txBody>
      </p:sp>
    </p:spTree>
    <p:extLst>
      <p:ext uri="{BB962C8B-B14F-4D97-AF65-F5344CB8AC3E}">
        <p14:creationId xmlns:p14="http://schemas.microsoft.com/office/powerpoint/2010/main" val="3446885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B361CAC8-41F1-4B36-9D23-2FCD44D63043}" type="datetime1">
              <a:rPr lang="it-IT" smtClean="0"/>
              <a:t>23/11/17</a:t>
            </a:fld>
            <a:endParaRPr lang="it-IT"/>
          </a:p>
        </p:txBody>
      </p:sp>
      <p:sp>
        <p:nvSpPr>
          <p:cNvPr id="4" name="Segnaposto piè di pagina 3"/>
          <p:cNvSpPr>
            <a:spLocks noGrp="1"/>
          </p:cNvSpPr>
          <p:nvPr>
            <p:ph type="ftr" sz="quarter" idx="11"/>
          </p:nvPr>
        </p:nvSpPr>
        <p:spPr/>
        <p:txBody>
          <a:bodyPr/>
          <a:lstStyle/>
          <a:p>
            <a:r>
              <a:rPr lang="en-US" smtClean="0"/>
              <a:t> IMPROVING COOPERATION BETWEEN EU MEMBER STATES IN CONFISCATION PROCEDURES Supported by the Justice Programme of the European Union </a:t>
            </a:r>
            <a:endParaRPr lang="it-IT"/>
          </a:p>
        </p:txBody>
      </p:sp>
      <p:sp>
        <p:nvSpPr>
          <p:cNvPr id="5" name="Segnaposto numero diapositiva 4"/>
          <p:cNvSpPr>
            <a:spLocks noGrp="1"/>
          </p:cNvSpPr>
          <p:nvPr>
            <p:ph type="sldNum" sz="quarter" idx="12"/>
          </p:nvPr>
        </p:nvSpPr>
        <p:spPr/>
        <p:txBody>
          <a:bodyPr/>
          <a:lstStyle/>
          <a:p>
            <a:fld id="{5D0FA108-0AF4-466B-AF3F-890A4C8ADF12}" type="slidenum">
              <a:rPr lang="it-IT" smtClean="0"/>
              <a:t>‹#›</a:t>
            </a:fld>
            <a:endParaRPr lang="it-IT"/>
          </a:p>
        </p:txBody>
      </p:sp>
    </p:spTree>
    <p:extLst>
      <p:ext uri="{BB962C8B-B14F-4D97-AF65-F5344CB8AC3E}">
        <p14:creationId xmlns:p14="http://schemas.microsoft.com/office/powerpoint/2010/main" val="3901125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E028A9A-9711-47E1-8045-995D8E4292F2}" type="datetime1">
              <a:rPr lang="it-IT" smtClean="0"/>
              <a:t>23/11/17</a:t>
            </a:fld>
            <a:endParaRPr lang="it-IT"/>
          </a:p>
        </p:txBody>
      </p:sp>
      <p:sp>
        <p:nvSpPr>
          <p:cNvPr id="3" name="Segnaposto piè di pagina 2"/>
          <p:cNvSpPr>
            <a:spLocks noGrp="1"/>
          </p:cNvSpPr>
          <p:nvPr>
            <p:ph type="ftr" sz="quarter" idx="11"/>
          </p:nvPr>
        </p:nvSpPr>
        <p:spPr/>
        <p:txBody>
          <a:bodyPr/>
          <a:lstStyle/>
          <a:p>
            <a:r>
              <a:rPr lang="en-US" smtClean="0"/>
              <a:t> IMPROVING COOPERATION BETWEEN EU MEMBER STATES IN CONFISCATION PROCEDURES Supported by the Justice Programme of the European Union </a:t>
            </a:r>
            <a:endParaRPr lang="it-IT"/>
          </a:p>
        </p:txBody>
      </p:sp>
      <p:sp>
        <p:nvSpPr>
          <p:cNvPr id="4" name="Segnaposto numero diapositiva 3"/>
          <p:cNvSpPr>
            <a:spLocks noGrp="1"/>
          </p:cNvSpPr>
          <p:nvPr>
            <p:ph type="sldNum" sz="quarter" idx="12"/>
          </p:nvPr>
        </p:nvSpPr>
        <p:spPr/>
        <p:txBody>
          <a:bodyPr/>
          <a:lstStyle/>
          <a:p>
            <a:fld id="{5D0FA108-0AF4-466B-AF3F-890A4C8ADF12}" type="slidenum">
              <a:rPr lang="it-IT" smtClean="0"/>
              <a:t>‹#›</a:t>
            </a:fld>
            <a:endParaRPr lang="it-IT"/>
          </a:p>
        </p:txBody>
      </p:sp>
    </p:spTree>
    <p:extLst>
      <p:ext uri="{BB962C8B-B14F-4D97-AF65-F5344CB8AC3E}">
        <p14:creationId xmlns:p14="http://schemas.microsoft.com/office/powerpoint/2010/main" val="3790255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09603" y="273050"/>
            <a:ext cx="4011084"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4766733" y="273059"/>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D895A62-C8EC-4448-A56D-CEEE1D56BE84}" type="datetime1">
              <a:rPr lang="it-IT" smtClean="0"/>
              <a:t>23/11/17</a:t>
            </a:fld>
            <a:endParaRPr lang="it-IT"/>
          </a:p>
        </p:txBody>
      </p:sp>
      <p:sp>
        <p:nvSpPr>
          <p:cNvPr id="6" name="Segnaposto piè di pagina 5"/>
          <p:cNvSpPr>
            <a:spLocks noGrp="1"/>
          </p:cNvSpPr>
          <p:nvPr>
            <p:ph type="ftr" sz="quarter" idx="11"/>
          </p:nvPr>
        </p:nvSpPr>
        <p:spPr/>
        <p:txBody>
          <a:bodyPr/>
          <a:lstStyle/>
          <a:p>
            <a:r>
              <a:rPr lang="en-US" smtClean="0"/>
              <a:t> IMPROVING COOPERATION BETWEEN EU MEMBER STATES IN CONFISCATION PROCEDURES Supported by the Justice Programme of the European Union </a:t>
            </a:r>
            <a:endParaRPr lang="it-IT"/>
          </a:p>
        </p:txBody>
      </p:sp>
      <p:sp>
        <p:nvSpPr>
          <p:cNvPr id="7" name="Segnaposto numero diapositiva 6"/>
          <p:cNvSpPr>
            <a:spLocks noGrp="1"/>
          </p:cNvSpPr>
          <p:nvPr>
            <p:ph type="sldNum" sz="quarter" idx="12"/>
          </p:nvPr>
        </p:nvSpPr>
        <p:spPr/>
        <p:txBody>
          <a:bodyPr/>
          <a:lstStyle/>
          <a:p>
            <a:fld id="{5D0FA108-0AF4-466B-AF3F-890A4C8ADF12}" type="slidenum">
              <a:rPr lang="it-IT" smtClean="0"/>
              <a:t>‹#›</a:t>
            </a:fld>
            <a:endParaRPr lang="it-IT"/>
          </a:p>
        </p:txBody>
      </p:sp>
    </p:spTree>
    <p:extLst>
      <p:ext uri="{BB962C8B-B14F-4D97-AF65-F5344CB8AC3E}">
        <p14:creationId xmlns:p14="http://schemas.microsoft.com/office/powerpoint/2010/main" val="2917675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2389717" y="4800600"/>
            <a:ext cx="73152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2A80990-91AD-4340-ADA1-17403997BEFD}" type="datetime1">
              <a:rPr lang="it-IT" smtClean="0"/>
              <a:t>23/11/17</a:t>
            </a:fld>
            <a:endParaRPr lang="it-IT"/>
          </a:p>
        </p:txBody>
      </p:sp>
      <p:sp>
        <p:nvSpPr>
          <p:cNvPr id="6" name="Segnaposto piè di pagina 5"/>
          <p:cNvSpPr>
            <a:spLocks noGrp="1"/>
          </p:cNvSpPr>
          <p:nvPr>
            <p:ph type="ftr" sz="quarter" idx="11"/>
          </p:nvPr>
        </p:nvSpPr>
        <p:spPr/>
        <p:txBody>
          <a:bodyPr/>
          <a:lstStyle/>
          <a:p>
            <a:r>
              <a:rPr lang="en-US" smtClean="0"/>
              <a:t> IMPROVING COOPERATION BETWEEN EU MEMBER STATES IN CONFISCATION PROCEDURES Supported by the Justice Programme of the European Union </a:t>
            </a:r>
            <a:endParaRPr lang="it-IT"/>
          </a:p>
        </p:txBody>
      </p:sp>
      <p:sp>
        <p:nvSpPr>
          <p:cNvPr id="7" name="Segnaposto numero diapositiva 6"/>
          <p:cNvSpPr>
            <a:spLocks noGrp="1"/>
          </p:cNvSpPr>
          <p:nvPr>
            <p:ph type="sldNum" sz="quarter" idx="12"/>
          </p:nvPr>
        </p:nvSpPr>
        <p:spPr/>
        <p:txBody>
          <a:bodyPr/>
          <a:lstStyle/>
          <a:p>
            <a:fld id="{5D0FA108-0AF4-466B-AF3F-890A4C8ADF12}" type="slidenum">
              <a:rPr lang="it-IT" smtClean="0"/>
              <a:t>‹#›</a:t>
            </a:fld>
            <a:endParaRPr lang="it-IT"/>
          </a:p>
        </p:txBody>
      </p:sp>
    </p:spTree>
    <p:extLst>
      <p:ext uri="{BB962C8B-B14F-4D97-AF65-F5344CB8AC3E}">
        <p14:creationId xmlns:p14="http://schemas.microsoft.com/office/powerpoint/2010/main" val="178255772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609600" y="6356359"/>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5A04A1-1FE0-43FC-B4C2-449F5ABFB5C6}" type="datetime1">
              <a:rPr lang="it-IT" smtClean="0"/>
              <a:t>23/11/17</a:t>
            </a:fld>
            <a:endParaRPr lang="it-IT"/>
          </a:p>
        </p:txBody>
      </p:sp>
      <p:sp>
        <p:nvSpPr>
          <p:cNvPr id="5" name="Segnaposto piè di pagina 4"/>
          <p:cNvSpPr>
            <a:spLocks noGrp="1"/>
          </p:cNvSpPr>
          <p:nvPr>
            <p:ph type="ftr" sz="quarter" idx="3"/>
          </p:nvPr>
        </p:nvSpPr>
        <p:spPr>
          <a:xfrm>
            <a:off x="4165600" y="6356359"/>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 IMPROVING COOPERATION BETWEEN EU MEMBER STATES IN CONFISCATION PROCEDURES Supported by the Justice Programme of the European Union </a:t>
            </a:r>
            <a:endParaRPr lang="it-IT"/>
          </a:p>
        </p:txBody>
      </p:sp>
      <p:sp>
        <p:nvSpPr>
          <p:cNvPr id="6" name="Segnaposto numero diapositiva 5"/>
          <p:cNvSpPr>
            <a:spLocks noGrp="1"/>
          </p:cNvSpPr>
          <p:nvPr>
            <p:ph type="sldNum" sz="quarter" idx="4"/>
          </p:nvPr>
        </p:nvSpPr>
        <p:spPr>
          <a:xfrm>
            <a:off x="8737600" y="6356359"/>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0FA108-0AF4-466B-AF3F-890A4C8ADF12}" type="slidenum">
              <a:rPr lang="it-IT" smtClean="0"/>
              <a:t>‹#›</a:t>
            </a:fld>
            <a:endParaRPr lang="it-IT"/>
          </a:p>
        </p:txBody>
      </p:sp>
    </p:spTree>
    <p:extLst>
      <p:ext uri="{BB962C8B-B14F-4D97-AF65-F5344CB8AC3E}">
        <p14:creationId xmlns:p14="http://schemas.microsoft.com/office/powerpoint/2010/main" val="2140450801"/>
      </p:ext>
    </p:extLst>
  </p:cSld>
  <p:clrMap bg1="lt1" tx1="dk1" bg2="lt2" tx2="dk2" accent1="accent1" accent2="accent2" accent3="accent3" accent4="accent4" accent5="accent5" accent6="accent6" hlink="hlink" folHlink="folHlink"/>
  <p:sldLayoutIdLst>
    <p:sldLayoutId id="2147483899" r:id="rId1"/>
    <p:sldLayoutId id="2147483900" r:id="rId2"/>
    <p:sldLayoutId id="2147483901" r:id="rId3"/>
    <p:sldLayoutId id="2147483902" r:id="rId4"/>
    <p:sldLayoutId id="2147483903" r:id="rId5"/>
    <p:sldLayoutId id="2147483904" r:id="rId6"/>
    <p:sldLayoutId id="2147483905" r:id="rId7"/>
    <p:sldLayoutId id="2147483906" r:id="rId8"/>
    <p:sldLayoutId id="2147483907" r:id="rId9"/>
    <p:sldLayoutId id="2147483908" r:id="rId10"/>
    <p:sldLayoutId id="214748390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00051" y="1937656"/>
            <a:ext cx="10058400" cy="2169741"/>
          </a:xfrm>
        </p:spPr>
        <p:txBody>
          <a:bodyPr>
            <a:noAutofit/>
          </a:bodyPr>
          <a:lstStyle/>
          <a:p>
            <a:pPr algn="ctr"/>
            <a:r>
              <a:rPr lang="it-IT" sz="7000" dirty="0" smtClean="0"/>
              <a:t>Non-</a:t>
            </a:r>
            <a:r>
              <a:rPr lang="it-IT" sz="7000" dirty="0" err="1" smtClean="0"/>
              <a:t>conviction</a:t>
            </a:r>
            <a:r>
              <a:rPr lang="it-IT" sz="7000" dirty="0" smtClean="0"/>
              <a:t> </a:t>
            </a:r>
            <a:br>
              <a:rPr lang="it-IT" sz="7000" dirty="0" smtClean="0"/>
            </a:br>
            <a:r>
              <a:rPr lang="it-IT" sz="7000" dirty="0" err="1" smtClean="0"/>
              <a:t>based</a:t>
            </a:r>
            <a:r>
              <a:rPr lang="it-IT" sz="7000" dirty="0" smtClean="0"/>
              <a:t> </a:t>
            </a:r>
            <a:r>
              <a:rPr lang="it-IT" sz="7000" dirty="0" err="1" smtClean="0"/>
              <a:t>confiscation</a:t>
            </a:r>
            <a:endParaRPr lang="it-IT" sz="7000" dirty="0"/>
          </a:p>
        </p:txBody>
      </p:sp>
      <p:sp>
        <p:nvSpPr>
          <p:cNvPr id="3" name="Sottotitolo 2"/>
          <p:cNvSpPr>
            <a:spLocks noGrp="1"/>
          </p:cNvSpPr>
          <p:nvPr>
            <p:ph type="subTitle" idx="1"/>
          </p:nvPr>
        </p:nvSpPr>
        <p:spPr>
          <a:xfrm>
            <a:off x="1828800" y="4603530"/>
            <a:ext cx="8534400" cy="1035269"/>
          </a:xfrm>
        </p:spPr>
        <p:txBody>
          <a:bodyPr>
            <a:normAutofit/>
          </a:bodyPr>
          <a:lstStyle/>
          <a:p>
            <a:pPr algn="ctr">
              <a:spcBef>
                <a:spcPts val="600"/>
              </a:spcBef>
              <a:spcAft>
                <a:spcPts val="0"/>
              </a:spcAft>
            </a:pPr>
            <a:r>
              <a:rPr lang="it-IT" sz="2000" dirty="0" smtClean="0">
                <a:solidFill>
                  <a:schemeClr val="tx1">
                    <a:lumMod val="75000"/>
                    <a:lumOff val="25000"/>
                  </a:schemeClr>
                </a:solidFill>
              </a:rPr>
              <a:t>Ciro Grandi</a:t>
            </a:r>
          </a:p>
          <a:p>
            <a:pPr algn="ctr">
              <a:spcBef>
                <a:spcPts val="600"/>
              </a:spcBef>
              <a:spcAft>
                <a:spcPts val="0"/>
              </a:spcAft>
            </a:pPr>
            <a:r>
              <a:rPr lang="it-IT" sz="2000" dirty="0" smtClean="0">
                <a:solidFill>
                  <a:schemeClr val="tx1">
                    <a:lumMod val="75000"/>
                    <a:lumOff val="25000"/>
                  </a:schemeClr>
                </a:solidFill>
              </a:rPr>
              <a:t>Università di Ferrara</a:t>
            </a:r>
            <a:endParaRPr lang="it-IT" sz="2000" dirty="0">
              <a:solidFill>
                <a:schemeClr val="tx1">
                  <a:lumMod val="75000"/>
                  <a:lumOff val="25000"/>
                </a:schemeClr>
              </a:solidFill>
            </a:endParaRPr>
          </a:p>
        </p:txBody>
      </p:sp>
      <p:pic>
        <p:nvPicPr>
          <p:cNvPr id="5" name="Image 7"/>
          <p:cNvPicPr>
            <a:picLocks noChangeAspect="1"/>
          </p:cNvPicPr>
          <p:nvPr/>
        </p:nvPicPr>
        <p:blipFill>
          <a:blip r:embed="rId3"/>
          <a:stretch>
            <a:fillRect/>
          </a:stretch>
        </p:blipFill>
        <p:spPr>
          <a:xfrm>
            <a:off x="1621971" y="6338646"/>
            <a:ext cx="790444" cy="519353"/>
          </a:xfrm>
          <a:prstGeom prst="rect">
            <a:avLst/>
          </a:prstGeom>
        </p:spPr>
      </p:pic>
      <p:sp>
        <p:nvSpPr>
          <p:cNvPr id="6" name="CasellaDiTesto 5"/>
          <p:cNvSpPr txBox="1"/>
          <p:nvPr/>
        </p:nvSpPr>
        <p:spPr>
          <a:xfrm>
            <a:off x="949233" y="293914"/>
            <a:ext cx="10742024" cy="1015663"/>
          </a:xfrm>
          <a:prstGeom prst="rect">
            <a:avLst/>
          </a:prstGeom>
          <a:noFill/>
        </p:spPr>
        <p:txBody>
          <a:bodyPr wrap="square" rtlCol="0">
            <a:spAutoFit/>
          </a:bodyPr>
          <a:lstStyle/>
          <a:p>
            <a:pPr algn="ctr"/>
            <a:r>
              <a:rPr lang="en-GB" sz="2400" dirty="0" smtClean="0">
                <a:solidFill>
                  <a:schemeClr val="tx1">
                    <a:lumMod val="75000"/>
                    <a:lumOff val="25000"/>
                  </a:schemeClr>
                </a:solidFill>
              </a:rPr>
              <a:t>23</a:t>
            </a:r>
            <a:r>
              <a:rPr lang="en-GB" sz="2400" baseline="30000" dirty="0" smtClean="0">
                <a:solidFill>
                  <a:schemeClr val="tx1">
                    <a:lumMod val="75000"/>
                    <a:lumOff val="25000"/>
                  </a:schemeClr>
                </a:solidFill>
              </a:rPr>
              <a:t>rd</a:t>
            </a:r>
            <a:r>
              <a:rPr lang="en-GB" sz="2400" dirty="0" smtClean="0">
                <a:solidFill>
                  <a:schemeClr val="tx1">
                    <a:lumMod val="75000"/>
                    <a:lumOff val="25000"/>
                  </a:schemeClr>
                </a:solidFill>
              </a:rPr>
              <a:t> November 2017 – Utrecht University</a:t>
            </a:r>
          </a:p>
          <a:p>
            <a:pPr algn="ctr"/>
            <a:r>
              <a:rPr lang="en-GB" sz="3600" i="1" dirty="0" smtClean="0">
                <a:solidFill>
                  <a:schemeClr val="tx1">
                    <a:lumMod val="75000"/>
                    <a:lumOff val="25000"/>
                  </a:schemeClr>
                </a:solidFill>
              </a:rPr>
              <a:t>Confiscation </a:t>
            </a:r>
            <a:r>
              <a:rPr lang="en-GB" sz="3600" i="1" dirty="0">
                <a:solidFill>
                  <a:schemeClr val="tx1">
                    <a:lumMod val="75000"/>
                    <a:lumOff val="25000"/>
                  </a:schemeClr>
                </a:solidFill>
              </a:rPr>
              <a:t>of </a:t>
            </a:r>
            <a:r>
              <a:rPr lang="en-GB" sz="3600" i="1" dirty="0" smtClean="0">
                <a:solidFill>
                  <a:schemeClr val="tx1">
                    <a:lumMod val="75000"/>
                    <a:lumOff val="25000"/>
                  </a:schemeClr>
                </a:solidFill>
              </a:rPr>
              <a:t>Criminal </a:t>
            </a:r>
            <a:r>
              <a:rPr lang="en-GB" sz="3600" i="1" dirty="0">
                <a:solidFill>
                  <a:schemeClr val="tx1">
                    <a:lumMod val="75000"/>
                    <a:lumOff val="25000"/>
                  </a:schemeClr>
                </a:solidFill>
              </a:rPr>
              <a:t>A</a:t>
            </a:r>
            <a:r>
              <a:rPr lang="en-GB" sz="3600" i="1" dirty="0" smtClean="0">
                <a:solidFill>
                  <a:schemeClr val="tx1">
                    <a:lumMod val="75000"/>
                    <a:lumOff val="25000"/>
                  </a:schemeClr>
                </a:solidFill>
              </a:rPr>
              <a:t>ssets </a:t>
            </a:r>
            <a:r>
              <a:rPr lang="en-GB" sz="3600" i="1" dirty="0">
                <a:solidFill>
                  <a:schemeClr val="tx1">
                    <a:lumMod val="75000"/>
                    <a:lumOff val="25000"/>
                  </a:schemeClr>
                </a:solidFill>
              </a:rPr>
              <a:t>in the European Union</a:t>
            </a:r>
            <a:endParaRPr lang="it-IT" sz="3600" i="1" dirty="0">
              <a:solidFill>
                <a:schemeClr val="tx1">
                  <a:lumMod val="75000"/>
                  <a:lumOff val="25000"/>
                </a:schemeClr>
              </a:solidFill>
            </a:endParaRPr>
          </a:p>
        </p:txBody>
      </p:sp>
      <p:sp>
        <p:nvSpPr>
          <p:cNvPr id="7" name="Segnaposto piè di pagina 6"/>
          <p:cNvSpPr>
            <a:spLocks noGrp="1"/>
          </p:cNvSpPr>
          <p:nvPr>
            <p:ph type="ftr" sz="quarter" idx="11"/>
          </p:nvPr>
        </p:nvSpPr>
        <p:spPr/>
        <p:txBody>
          <a:bodyPr/>
          <a:lstStyle/>
          <a:p>
            <a:r>
              <a:rPr lang="en-US" smtClean="0"/>
              <a:t> IMPROVING COOPERATION BETWEEN EU MEMBER STATES IN CONFISCATION PROCEDURES Supported by the Justice Programme of the European Union </a:t>
            </a:r>
            <a:endParaRPr lang="it-IT"/>
          </a:p>
        </p:txBody>
      </p:sp>
      <p:sp>
        <p:nvSpPr>
          <p:cNvPr id="8" name="Segnaposto numero diapositiva 7"/>
          <p:cNvSpPr>
            <a:spLocks noGrp="1"/>
          </p:cNvSpPr>
          <p:nvPr>
            <p:ph type="sldNum" sz="quarter" idx="12"/>
          </p:nvPr>
        </p:nvSpPr>
        <p:spPr/>
        <p:txBody>
          <a:bodyPr/>
          <a:lstStyle/>
          <a:p>
            <a:fld id="{5D0FA108-0AF4-466B-AF3F-890A4C8ADF12}" type="slidenum">
              <a:rPr lang="it-IT" smtClean="0"/>
              <a:t>1</a:t>
            </a:fld>
            <a:endParaRPr lang="it-IT"/>
          </a:p>
        </p:txBody>
      </p:sp>
    </p:spTree>
    <p:extLst>
      <p:ext uri="{BB962C8B-B14F-4D97-AF65-F5344CB8AC3E}">
        <p14:creationId xmlns:p14="http://schemas.microsoft.com/office/powerpoint/2010/main" val="40778625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41131" y="274638"/>
            <a:ext cx="10972800" cy="1143000"/>
          </a:xfrm>
        </p:spPr>
        <p:txBody>
          <a:bodyPr>
            <a:noAutofit/>
          </a:bodyPr>
          <a:lstStyle/>
          <a:p>
            <a:r>
              <a:rPr lang="en-US" sz="3600" dirty="0"/>
              <a:t>Proposal for a Regulation </a:t>
            </a:r>
            <a:r>
              <a:rPr lang="en-US" sz="3600" dirty="0" smtClean="0"/>
              <a:t>on </a:t>
            </a:r>
            <a:r>
              <a:rPr lang="en-US" sz="3600" dirty="0"/>
              <a:t>the mutual recognition of freezing and confiscation orders (COM(2016)819final)</a:t>
            </a:r>
            <a:endParaRPr lang="it-IT" sz="3600" dirty="0"/>
          </a:p>
        </p:txBody>
      </p:sp>
      <p:sp>
        <p:nvSpPr>
          <p:cNvPr id="3" name="Segnaposto contenuto 2"/>
          <p:cNvSpPr>
            <a:spLocks noGrp="1"/>
          </p:cNvSpPr>
          <p:nvPr>
            <p:ph idx="1"/>
          </p:nvPr>
        </p:nvSpPr>
        <p:spPr>
          <a:xfrm>
            <a:off x="609599" y="1600206"/>
            <a:ext cx="10993821" cy="4738440"/>
          </a:xfrm>
        </p:spPr>
        <p:txBody>
          <a:bodyPr>
            <a:normAutofit/>
          </a:bodyPr>
          <a:lstStyle/>
          <a:p>
            <a:pPr marL="0" indent="0">
              <a:buNone/>
            </a:pPr>
            <a:r>
              <a:rPr lang="it-IT" dirty="0" err="1" smtClean="0"/>
              <a:t>Explanatory</a:t>
            </a:r>
            <a:r>
              <a:rPr lang="it-IT" dirty="0" smtClean="0"/>
              <a:t> memorandum: </a:t>
            </a:r>
          </a:p>
          <a:p>
            <a:pPr marL="0" indent="0">
              <a:buNone/>
            </a:pPr>
            <a:r>
              <a:rPr lang="en-US" dirty="0" smtClean="0"/>
              <a:t>“</a:t>
            </a:r>
            <a:r>
              <a:rPr lang="en-US" i="1" dirty="0" smtClean="0"/>
              <a:t>The proposed Regulation […] will also cover orders for non-conviction based confiscation issued </a:t>
            </a:r>
            <a:r>
              <a:rPr lang="en-US" b="1" i="1" dirty="0" smtClean="0"/>
              <a:t>within the framework of criminal proceedings</a:t>
            </a:r>
            <a:r>
              <a:rPr lang="en-US" i="1" dirty="0" smtClean="0"/>
              <a:t>: the </a:t>
            </a:r>
            <a:r>
              <a:rPr lang="en-US" b="1" i="1" dirty="0" smtClean="0"/>
              <a:t>cases of death of a person, immunity, prescription, cases where the perpetrator of an offence cannot be identified, or other cases where a criminal court can confiscate an asset without conviction when the court has decided that such asset is the proceeds of crime </a:t>
            </a:r>
            <a:r>
              <a:rPr lang="en-US" dirty="0" smtClean="0"/>
              <a:t>».</a:t>
            </a:r>
            <a:endParaRPr lang="it-IT" dirty="0"/>
          </a:p>
        </p:txBody>
      </p:sp>
      <p:sp>
        <p:nvSpPr>
          <p:cNvPr id="4" name="Segnaposto piè di pagina 3"/>
          <p:cNvSpPr>
            <a:spLocks noGrp="1"/>
          </p:cNvSpPr>
          <p:nvPr>
            <p:ph type="ftr" sz="quarter" idx="11"/>
          </p:nvPr>
        </p:nvSpPr>
        <p:spPr>
          <a:xfrm>
            <a:off x="949233" y="6357257"/>
            <a:ext cx="10263249" cy="467654"/>
          </a:xfrm>
        </p:spPr>
        <p:txBody>
          <a:bodyPr/>
          <a:lstStyle/>
          <a:p>
            <a:endParaRPr lang="en-US" dirty="0" smtClean="0"/>
          </a:p>
          <a:p>
            <a:r>
              <a:rPr lang="en-US" sz="1500" b="1" dirty="0" smtClean="0">
                <a:solidFill>
                  <a:schemeClr val="tx1">
                    <a:lumMod val="95000"/>
                    <a:lumOff val="5000"/>
                  </a:schemeClr>
                </a:solidFill>
              </a:rPr>
              <a:t>IMPROVING COOPERATION BETWEEN EU MEMBER STATES IN CONFISCATION PROCEDURES</a:t>
            </a:r>
            <a:endParaRPr lang="en-US" sz="1500" b="1" dirty="0">
              <a:solidFill>
                <a:schemeClr val="tx1">
                  <a:lumMod val="95000"/>
                  <a:lumOff val="5000"/>
                </a:schemeClr>
              </a:solidFill>
            </a:endParaRPr>
          </a:p>
          <a:p>
            <a:r>
              <a:rPr lang="en-US" sz="1500" b="1" dirty="0">
                <a:solidFill>
                  <a:schemeClr val="tx1">
                    <a:lumMod val="95000"/>
                    <a:lumOff val="5000"/>
                  </a:schemeClr>
                </a:solidFill>
              </a:rPr>
              <a:t>Supported by the Justice </a:t>
            </a:r>
            <a:r>
              <a:rPr lang="en-US" sz="1500" b="1" dirty="0" err="1" smtClean="0">
                <a:solidFill>
                  <a:schemeClr val="tx1">
                    <a:lumMod val="95000"/>
                    <a:lumOff val="5000"/>
                  </a:schemeClr>
                </a:solidFill>
              </a:rPr>
              <a:t>Programme</a:t>
            </a:r>
            <a:r>
              <a:rPr lang="en-US" sz="1500" b="1" dirty="0" smtClean="0">
                <a:solidFill>
                  <a:schemeClr val="tx1">
                    <a:lumMod val="95000"/>
                    <a:lumOff val="5000"/>
                  </a:schemeClr>
                </a:solidFill>
              </a:rPr>
              <a:t> of </a:t>
            </a:r>
            <a:r>
              <a:rPr lang="en-US" sz="1500" b="1" dirty="0">
                <a:solidFill>
                  <a:schemeClr val="tx1">
                    <a:lumMod val="95000"/>
                    <a:lumOff val="5000"/>
                  </a:schemeClr>
                </a:solidFill>
              </a:rPr>
              <a:t>the European Union</a:t>
            </a:r>
            <a:br>
              <a:rPr lang="en-US" sz="1500" b="1" dirty="0">
                <a:solidFill>
                  <a:schemeClr val="tx1">
                    <a:lumMod val="95000"/>
                    <a:lumOff val="5000"/>
                  </a:schemeClr>
                </a:solidFill>
              </a:rPr>
            </a:br>
            <a:endParaRPr lang="it-IT" dirty="0"/>
          </a:p>
        </p:txBody>
      </p:sp>
      <p:sp>
        <p:nvSpPr>
          <p:cNvPr id="5" name="Segnaposto numero diapositiva 4"/>
          <p:cNvSpPr>
            <a:spLocks noGrp="1"/>
          </p:cNvSpPr>
          <p:nvPr>
            <p:ph type="sldNum" sz="quarter" idx="12"/>
          </p:nvPr>
        </p:nvSpPr>
        <p:spPr/>
        <p:txBody>
          <a:bodyPr/>
          <a:lstStyle/>
          <a:p>
            <a:fld id="{5D0FA108-0AF4-466B-AF3F-890A4C8ADF12}" type="slidenum">
              <a:rPr lang="it-IT" smtClean="0"/>
              <a:t>10</a:t>
            </a:fld>
            <a:endParaRPr lang="it-IT"/>
          </a:p>
        </p:txBody>
      </p:sp>
      <p:pic>
        <p:nvPicPr>
          <p:cNvPr id="6" name="Image 7"/>
          <p:cNvPicPr>
            <a:picLocks noChangeAspect="1"/>
          </p:cNvPicPr>
          <p:nvPr/>
        </p:nvPicPr>
        <p:blipFill>
          <a:blip r:embed="rId3"/>
          <a:stretch>
            <a:fillRect/>
          </a:stretch>
        </p:blipFill>
        <p:spPr>
          <a:xfrm>
            <a:off x="1621971" y="6338646"/>
            <a:ext cx="790444" cy="519353"/>
          </a:xfrm>
          <a:prstGeom prst="rect">
            <a:avLst/>
          </a:prstGeom>
        </p:spPr>
      </p:pic>
    </p:spTree>
    <p:extLst>
      <p:ext uri="{BB962C8B-B14F-4D97-AF65-F5344CB8AC3E}">
        <p14:creationId xmlns:p14="http://schemas.microsoft.com/office/powerpoint/2010/main" val="1376006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41131" y="274638"/>
            <a:ext cx="10972800" cy="1143000"/>
          </a:xfrm>
        </p:spPr>
        <p:txBody>
          <a:bodyPr>
            <a:noAutofit/>
          </a:bodyPr>
          <a:lstStyle/>
          <a:p>
            <a:r>
              <a:rPr lang="en-US" sz="3600" dirty="0"/>
              <a:t>Proposal for a Regulation </a:t>
            </a:r>
            <a:r>
              <a:rPr lang="en-US" sz="3600" dirty="0" smtClean="0"/>
              <a:t>on </a:t>
            </a:r>
            <a:r>
              <a:rPr lang="en-US" sz="3600" dirty="0"/>
              <a:t>the mutual recognition of freezing and confiscation orders (COM(2016)819final)</a:t>
            </a:r>
            <a:endParaRPr lang="it-IT" sz="3600" dirty="0"/>
          </a:p>
        </p:txBody>
      </p:sp>
      <p:sp>
        <p:nvSpPr>
          <p:cNvPr id="3" name="Segnaposto contenuto 2"/>
          <p:cNvSpPr>
            <a:spLocks noGrp="1"/>
          </p:cNvSpPr>
          <p:nvPr>
            <p:ph idx="1"/>
          </p:nvPr>
        </p:nvSpPr>
        <p:spPr>
          <a:xfrm>
            <a:off x="378373" y="1600206"/>
            <a:ext cx="11225048" cy="4738440"/>
          </a:xfrm>
        </p:spPr>
        <p:txBody>
          <a:bodyPr>
            <a:normAutofit fontScale="92500"/>
          </a:bodyPr>
          <a:lstStyle/>
          <a:p>
            <a:pPr marL="0" indent="0">
              <a:buNone/>
            </a:pPr>
            <a:r>
              <a:rPr lang="en-US" dirty="0" smtClean="0"/>
              <a:t>Remarks</a:t>
            </a:r>
          </a:p>
          <a:p>
            <a:pPr marL="514350" indent="-514350">
              <a:buAutoNum type="arabicPeriod"/>
            </a:pPr>
            <a:r>
              <a:rPr lang="en-US" dirty="0" smtClean="0"/>
              <a:t>The proposed </a:t>
            </a:r>
            <a:r>
              <a:rPr lang="en-US" dirty="0"/>
              <a:t>Regulation does not apply to confiscation order issued within the framework of civil or administrative </a:t>
            </a:r>
            <a:r>
              <a:rPr lang="en-US" dirty="0" smtClean="0"/>
              <a:t>proceedings</a:t>
            </a:r>
          </a:p>
          <a:p>
            <a:pPr marL="514350" indent="-514350">
              <a:buAutoNum type="arabicPeriod"/>
            </a:pPr>
            <a:r>
              <a:rPr lang="en-GB" dirty="0" smtClean="0"/>
              <a:t>ECHR case-law on non-conviction based confiscation is not well-established yet</a:t>
            </a:r>
          </a:p>
          <a:p>
            <a:pPr marL="514350" indent="-514350">
              <a:buAutoNum type="arabicPeriod"/>
            </a:pPr>
            <a:r>
              <a:rPr lang="en-GB" dirty="0" smtClean="0"/>
              <a:t>What possible consequences of imposing mutual recognition without sufficient previous harmonization, especially when human rights implications (and also domestic constitutional implications) of NCBC orders still need further clarification? </a:t>
            </a:r>
            <a:endParaRPr lang="en-GB" dirty="0"/>
          </a:p>
        </p:txBody>
      </p:sp>
      <p:sp>
        <p:nvSpPr>
          <p:cNvPr id="4" name="Segnaposto piè di pagina 3"/>
          <p:cNvSpPr>
            <a:spLocks noGrp="1"/>
          </p:cNvSpPr>
          <p:nvPr>
            <p:ph type="ftr" sz="quarter" idx="11"/>
          </p:nvPr>
        </p:nvSpPr>
        <p:spPr>
          <a:xfrm>
            <a:off x="949233" y="6357257"/>
            <a:ext cx="10263249" cy="467654"/>
          </a:xfrm>
        </p:spPr>
        <p:txBody>
          <a:bodyPr/>
          <a:lstStyle/>
          <a:p>
            <a:endParaRPr lang="en-US" dirty="0" smtClean="0"/>
          </a:p>
          <a:p>
            <a:r>
              <a:rPr lang="en-US" sz="1500" b="1" dirty="0" smtClean="0">
                <a:solidFill>
                  <a:schemeClr val="tx1">
                    <a:lumMod val="95000"/>
                    <a:lumOff val="5000"/>
                  </a:schemeClr>
                </a:solidFill>
              </a:rPr>
              <a:t>IMPROVING COOPERATION BETWEEN EU MEMBER STATES IN CONFISCATION PROCEDURES</a:t>
            </a:r>
            <a:endParaRPr lang="en-US" sz="1500" b="1" dirty="0">
              <a:solidFill>
                <a:schemeClr val="tx1">
                  <a:lumMod val="95000"/>
                  <a:lumOff val="5000"/>
                </a:schemeClr>
              </a:solidFill>
            </a:endParaRPr>
          </a:p>
          <a:p>
            <a:r>
              <a:rPr lang="en-US" sz="1500" b="1" dirty="0">
                <a:solidFill>
                  <a:schemeClr val="tx1">
                    <a:lumMod val="95000"/>
                    <a:lumOff val="5000"/>
                  </a:schemeClr>
                </a:solidFill>
              </a:rPr>
              <a:t>Supported by the Justice </a:t>
            </a:r>
            <a:r>
              <a:rPr lang="en-US" sz="1500" b="1" dirty="0" err="1" smtClean="0">
                <a:solidFill>
                  <a:schemeClr val="tx1">
                    <a:lumMod val="95000"/>
                    <a:lumOff val="5000"/>
                  </a:schemeClr>
                </a:solidFill>
              </a:rPr>
              <a:t>Programme</a:t>
            </a:r>
            <a:r>
              <a:rPr lang="en-US" sz="1500" b="1" dirty="0" smtClean="0">
                <a:solidFill>
                  <a:schemeClr val="tx1">
                    <a:lumMod val="95000"/>
                    <a:lumOff val="5000"/>
                  </a:schemeClr>
                </a:solidFill>
              </a:rPr>
              <a:t> of </a:t>
            </a:r>
            <a:r>
              <a:rPr lang="en-US" sz="1500" b="1" dirty="0">
                <a:solidFill>
                  <a:schemeClr val="tx1">
                    <a:lumMod val="95000"/>
                    <a:lumOff val="5000"/>
                  </a:schemeClr>
                </a:solidFill>
              </a:rPr>
              <a:t>the European Union</a:t>
            </a:r>
            <a:br>
              <a:rPr lang="en-US" sz="1500" b="1" dirty="0">
                <a:solidFill>
                  <a:schemeClr val="tx1">
                    <a:lumMod val="95000"/>
                    <a:lumOff val="5000"/>
                  </a:schemeClr>
                </a:solidFill>
              </a:rPr>
            </a:br>
            <a:endParaRPr lang="it-IT" dirty="0"/>
          </a:p>
        </p:txBody>
      </p:sp>
      <p:sp>
        <p:nvSpPr>
          <p:cNvPr id="5" name="Segnaposto numero diapositiva 4"/>
          <p:cNvSpPr>
            <a:spLocks noGrp="1"/>
          </p:cNvSpPr>
          <p:nvPr>
            <p:ph type="sldNum" sz="quarter" idx="12"/>
          </p:nvPr>
        </p:nvSpPr>
        <p:spPr/>
        <p:txBody>
          <a:bodyPr/>
          <a:lstStyle/>
          <a:p>
            <a:fld id="{5D0FA108-0AF4-466B-AF3F-890A4C8ADF12}" type="slidenum">
              <a:rPr lang="it-IT" smtClean="0"/>
              <a:t>11</a:t>
            </a:fld>
            <a:endParaRPr lang="it-IT"/>
          </a:p>
        </p:txBody>
      </p:sp>
      <p:pic>
        <p:nvPicPr>
          <p:cNvPr id="6" name="Image 7"/>
          <p:cNvPicPr>
            <a:picLocks noChangeAspect="1"/>
          </p:cNvPicPr>
          <p:nvPr/>
        </p:nvPicPr>
        <p:blipFill>
          <a:blip r:embed="rId3"/>
          <a:stretch>
            <a:fillRect/>
          </a:stretch>
        </p:blipFill>
        <p:spPr>
          <a:xfrm>
            <a:off x="1621971" y="6338646"/>
            <a:ext cx="790444" cy="519353"/>
          </a:xfrm>
          <a:prstGeom prst="rect">
            <a:avLst/>
          </a:prstGeom>
        </p:spPr>
      </p:pic>
    </p:spTree>
    <p:extLst>
      <p:ext uri="{BB962C8B-B14F-4D97-AF65-F5344CB8AC3E}">
        <p14:creationId xmlns:p14="http://schemas.microsoft.com/office/powerpoint/2010/main" val="953446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09600" y="1150882"/>
            <a:ext cx="10972800" cy="4975287"/>
          </a:xfrm>
        </p:spPr>
        <p:txBody>
          <a:bodyPr>
            <a:normAutofit fontScale="92500" lnSpcReduction="20000"/>
          </a:bodyPr>
          <a:lstStyle/>
          <a:p>
            <a:endParaRPr lang="en-GB" dirty="0" smtClean="0"/>
          </a:p>
          <a:p>
            <a:r>
              <a:rPr lang="en-GB" dirty="0" smtClean="0"/>
              <a:t>Since decades: general consensus on the need of a workable system of asset recovery as indispensable tool for the fight against serious form of criminality: «crime should not pay</a:t>
            </a:r>
            <a:r>
              <a:rPr lang="it-IT" dirty="0" smtClean="0"/>
              <a:t>»</a:t>
            </a:r>
          </a:p>
          <a:p>
            <a:endParaRPr lang="it-IT" dirty="0"/>
          </a:p>
          <a:p>
            <a:r>
              <a:rPr lang="it-IT" dirty="0" smtClean="0"/>
              <a:t>More </a:t>
            </a:r>
            <a:r>
              <a:rPr lang="it-IT" dirty="0" err="1" smtClean="0"/>
              <a:t>recently</a:t>
            </a:r>
            <a:r>
              <a:rPr lang="it-IT" dirty="0" smtClean="0"/>
              <a:t>: </a:t>
            </a:r>
            <a:r>
              <a:rPr lang="en-GB" dirty="0" smtClean="0"/>
              <a:t>awareness</a:t>
            </a:r>
            <a:r>
              <a:rPr lang="it-IT" dirty="0" smtClean="0"/>
              <a:t> </a:t>
            </a:r>
            <a:r>
              <a:rPr lang="it-IT" dirty="0" err="1" smtClean="0"/>
              <a:t>that</a:t>
            </a:r>
            <a:r>
              <a:rPr lang="it-IT" dirty="0" smtClean="0"/>
              <a:t> «</a:t>
            </a:r>
            <a:r>
              <a:rPr lang="en-GB" dirty="0" smtClean="0"/>
              <a:t>conviction</a:t>
            </a:r>
            <a:r>
              <a:rPr lang="it-IT" dirty="0" smtClean="0"/>
              <a:t> </a:t>
            </a:r>
            <a:r>
              <a:rPr lang="it-IT" dirty="0" err="1" smtClean="0"/>
              <a:t>based</a:t>
            </a:r>
            <a:r>
              <a:rPr lang="it-IT" dirty="0" smtClean="0"/>
              <a:t>» </a:t>
            </a:r>
            <a:r>
              <a:rPr lang="it-IT" dirty="0" err="1" smtClean="0"/>
              <a:t>confiscation</a:t>
            </a:r>
            <a:r>
              <a:rPr lang="it-IT" dirty="0" smtClean="0"/>
              <a:t> </a:t>
            </a:r>
            <a:r>
              <a:rPr lang="it-IT" dirty="0" err="1" smtClean="0"/>
              <a:t>is</a:t>
            </a:r>
            <a:r>
              <a:rPr lang="it-IT" dirty="0" smtClean="0"/>
              <a:t> </a:t>
            </a:r>
            <a:r>
              <a:rPr lang="it-IT" dirty="0" err="1" smtClean="0"/>
              <a:t>not</a:t>
            </a:r>
            <a:r>
              <a:rPr lang="it-IT" dirty="0" smtClean="0"/>
              <a:t> </a:t>
            </a:r>
            <a:r>
              <a:rPr lang="it-IT" dirty="0" err="1" smtClean="0"/>
              <a:t>enough</a:t>
            </a:r>
            <a:endParaRPr lang="it-IT" dirty="0" smtClean="0"/>
          </a:p>
          <a:p>
            <a:endParaRPr lang="it-IT" dirty="0"/>
          </a:p>
          <a:p>
            <a:r>
              <a:rPr lang="en-GB" dirty="0" smtClean="0"/>
              <a:t>Success</a:t>
            </a:r>
            <a:r>
              <a:rPr lang="it-IT" dirty="0" smtClean="0"/>
              <a:t> </a:t>
            </a:r>
            <a:r>
              <a:rPr lang="en-GB" dirty="0" smtClean="0"/>
              <a:t>in</a:t>
            </a:r>
            <a:r>
              <a:rPr lang="it-IT" dirty="0" smtClean="0"/>
              <a:t> </a:t>
            </a:r>
            <a:r>
              <a:rPr lang="en-GB" dirty="0" smtClean="0"/>
              <a:t>asset recovery depends on the possibility </a:t>
            </a:r>
            <a:r>
              <a:rPr lang="it-IT" dirty="0" smtClean="0"/>
              <a:t>to confiscate </a:t>
            </a:r>
            <a:r>
              <a:rPr lang="en-GB" dirty="0" smtClean="0"/>
              <a:t>crime proceed regardless from the outcome of a criminal proceeding (uncertain and time-consuming)</a:t>
            </a:r>
            <a:endParaRPr lang="en-GB" dirty="0"/>
          </a:p>
        </p:txBody>
      </p:sp>
      <p:sp>
        <p:nvSpPr>
          <p:cNvPr id="4" name="Segnaposto piè di pagina 3"/>
          <p:cNvSpPr>
            <a:spLocks noGrp="1"/>
          </p:cNvSpPr>
          <p:nvPr>
            <p:ph type="ftr" sz="quarter" idx="11"/>
          </p:nvPr>
        </p:nvSpPr>
        <p:spPr>
          <a:xfrm>
            <a:off x="949233" y="6357257"/>
            <a:ext cx="10263249" cy="467654"/>
          </a:xfrm>
        </p:spPr>
        <p:txBody>
          <a:bodyPr/>
          <a:lstStyle/>
          <a:p>
            <a:endParaRPr lang="en-US" dirty="0" smtClean="0"/>
          </a:p>
          <a:p>
            <a:r>
              <a:rPr lang="en-US" sz="1500" b="1" dirty="0" smtClean="0">
                <a:solidFill>
                  <a:schemeClr val="tx1">
                    <a:lumMod val="95000"/>
                    <a:lumOff val="5000"/>
                  </a:schemeClr>
                </a:solidFill>
              </a:rPr>
              <a:t>IMPROVING COOPERATION BETWEEN EU MEMBER STATES IN CONFISCATION PROCEDURES</a:t>
            </a:r>
            <a:endParaRPr lang="en-US" sz="1500" b="1" dirty="0">
              <a:solidFill>
                <a:schemeClr val="tx1">
                  <a:lumMod val="95000"/>
                  <a:lumOff val="5000"/>
                </a:schemeClr>
              </a:solidFill>
            </a:endParaRPr>
          </a:p>
          <a:p>
            <a:r>
              <a:rPr lang="en-US" sz="1500" b="1" dirty="0">
                <a:solidFill>
                  <a:schemeClr val="tx1">
                    <a:lumMod val="95000"/>
                    <a:lumOff val="5000"/>
                  </a:schemeClr>
                </a:solidFill>
              </a:rPr>
              <a:t>Supported by the Justice </a:t>
            </a:r>
            <a:r>
              <a:rPr lang="en-US" sz="1500" b="1" dirty="0" err="1" smtClean="0">
                <a:solidFill>
                  <a:schemeClr val="tx1">
                    <a:lumMod val="95000"/>
                    <a:lumOff val="5000"/>
                  </a:schemeClr>
                </a:solidFill>
              </a:rPr>
              <a:t>Programme</a:t>
            </a:r>
            <a:r>
              <a:rPr lang="en-US" sz="1500" b="1" dirty="0" smtClean="0">
                <a:solidFill>
                  <a:schemeClr val="tx1">
                    <a:lumMod val="95000"/>
                    <a:lumOff val="5000"/>
                  </a:schemeClr>
                </a:solidFill>
              </a:rPr>
              <a:t> of </a:t>
            </a:r>
            <a:r>
              <a:rPr lang="en-US" sz="1500" b="1" dirty="0">
                <a:solidFill>
                  <a:schemeClr val="tx1">
                    <a:lumMod val="95000"/>
                    <a:lumOff val="5000"/>
                  </a:schemeClr>
                </a:solidFill>
              </a:rPr>
              <a:t>the European Union</a:t>
            </a:r>
            <a:br>
              <a:rPr lang="en-US" sz="1500" b="1" dirty="0">
                <a:solidFill>
                  <a:schemeClr val="tx1">
                    <a:lumMod val="95000"/>
                    <a:lumOff val="5000"/>
                  </a:schemeClr>
                </a:solidFill>
              </a:rPr>
            </a:br>
            <a:endParaRPr lang="it-IT" dirty="0"/>
          </a:p>
        </p:txBody>
      </p:sp>
      <p:sp>
        <p:nvSpPr>
          <p:cNvPr id="5" name="Segnaposto numero diapositiva 4"/>
          <p:cNvSpPr>
            <a:spLocks noGrp="1"/>
          </p:cNvSpPr>
          <p:nvPr>
            <p:ph type="sldNum" sz="quarter" idx="12"/>
          </p:nvPr>
        </p:nvSpPr>
        <p:spPr/>
        <p:txBody>
          <a:bodyPr/>
          <a:lstStyle/>
          <a:p>
            <a:fld id="{5D0FA108-0AF4-466B-AF3F-890A4C8ADF12}" type="slidenum">
              <a:rPr lang="it-IT" smtClean="0"/>
              <a:t>2</a:t>
            </a:fld>
            <a:endParaRPr lang="it-IT"/>
          </a:p>
        </p:txBody>
      </p:sp>
      <p:pic>
        <p:nvPicPr>
          <p:cNvPr id="6" name="Image 7"/>
          <p:cNvPicPr>
            <a:picLocks noChangeAspect="1"/>
          </p:cNvPicPr>
          <p:nvPr/>
        </p:nvPicPr>
        <p:blipFill>
          <a:blip r:embed="rId3"/>
          <a:stretch>
            <a:fillRect/>
          </a:stretch>
        </p:blipFill>
        <p:spPr>
          <a:xfrm>
            <a:off x="1621971" y="6338646"/>
            <a:ext cx="790444" cy="519353"/>
          </a:xfrm>
          <a:prstGeom prst="rect">
            <a:avLst/>
          </a:prstGeom>
        </p:spPr>
      </p:pic>
      <p:sp>
        <p:nvSpPr>
          <p:cNvPr id="8" name="Titolo 1"/>
          <p:cNvSpPr>
            <a:spLocks noGrp="1"/>
          </p:cNvSpPr>
          <p:nvPr>
            <p:ph type="title"/>
          </p:nvPr>
        </p:nvSpPr>
        <p:spPr>
          <a:xfrm>
            <a:off x="609599" y="274638"/>
            <a:ext cx="11246069" cy="813183"/>
          </a:xfrm>
        </p:spPr>
        <p:txBody>
          <a:bodyPr>
            <a:normAutofit/>
          </a:bodyPr>
          <a:lstStyle/>
          <a:p>
            <a:r>
              <a:rPr lang="it-IT" sz="3600" dirty="0" smtClean="0"/>
              <a:t>Non-</a:t>
            </a:r>
            <a:r>
              <a:rPr lang="it-IT" sz="3600" dirty="0" err="1" smtClean="0"/>
              <a:t>conviction</a:t>
            </a:r>
            <a:r>
              <a:rPr lang="it-IT" sz="3600" dirty="0" smtClean="0"/>
              <a:t> </a:t>
            </a:r>
            <a:r>
              <a:rPr lang="it-IT" sz="3600" dirty="0" err="1" smtClean="0"/>
              <a:t>based</a:t>
            </a:r>
            <a:r>
              <a:rPr lang="it-IT" sz="3600" dirty="0" smtClean="0"/>
              <a:t> </a:t>
            </a:r>
            <a:r>
              <a:rPr lang="it-IT" sz="3600" dirty="0" err="1" smtClean="0"/>
              <a:t>confiscation</a:t>
            </a:r>
            <a:r>
              <a:rPr lang="it-IT" sz="3600" dirty="0" smtClean="0"/>
              <a:t>: </a:t>
            </a:r>
            <a:r>
              <a:rPr lang="it-IT" sz="3600" dirty="0" err="1" smtClean="0"/>
              <a:t>introductory</a:t>
            </a:r>
            <a:r>
              <a:rPr lang="it-IT" sz="3600" dirty="0" smtClean="0"/>
              <a:t> </a:t>
            </a:r>
            <a:r>
              <a:rPr lang="it-IT" sz="3600" dirty="0" err="1" smtClean="0"/>
              <a:t>remarks</a:t>
            </a:r>
            <a:endParaRPr lang="it-IT" sz="3600" dirty="0"/>
          </a:p>
        </p:txBody>
      </p:sp>
    </p:spTree>
    <p:extLst>
      <p:ext uri="{BB962C8B-B14F-4D97-AF65-F5344CB8AC3E}">
        <p14:creationId xmlns:p14="http://schemas.microsoft.com/office/powerpoint/2010/main" val="682716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09599" y="851338"/>
            <a:ext cx="11246069" cy="5274831"/>
          </a:xfrm>
        </p:spPr>
        <p:txBody>
          <a:bodyPr>
            <a:normAutofit/>
          </a:bodyPr>
          <a:lstStyle/>
          <a:p>
            <a:r>
              <a:rPr lang="en-GB" dirty="0" smtClean="0"/>
              <a:t>Any attempt to introduce at international level provisions fostering asset forfeiture without prior conviction would be confronted with:</a:t>
            </a:r>
          </a:p>
          <a:p>
            <a:endParaRPr lang="en-GB" dirty="0"/>
          </a:p>
          <a:p>
            <a:pPr>
              <a:buFont typeface="Wingdings" panose="05000000000000000000" pitchFamily="2" charset="2"/>
              <a:buChar char="ü"/>
            </a:pPr>
            <a:r>
              <a:rPr lang="en-GB" dirty="0"/>
              <a:t>d</a:t>
            </a:r>
            <a:r>
              <a:rPr lang="en-GB" dirty="0" smtClean="0"/>
              <a:t>ifferences in national disciplines on confiscation;</a:t>
            </a:r>
          </a:p>
          <a:p>
            <a:pPr>
              <a:buFont typeface="Wingdings" panose="05000000000000000000" pitchFamily="2" charset="2"/>
              <a:buChar char="ü"/>
            </a:pPr>
            <a:r>
              <a:rPr lang="en-GB" dirty="0" smtClean="0"/>
              <a:t>(and, more in particular) questions of consistency with national constitutional principles;</a:t>
            </a:r>
          </a:p>
          <a:p>
            <a:pPr>
              <a:buFont typeface="Wingdings" panose="05000000000000000000" pitchFamily="2" charset="2"/>
              <a:buChar char="ü"/>
            </a:pPr>
            <a:r>
              <a:rPr lang="en-GB" dirty="0"/>
              <a:t>q</a:t>
            </a:r>
            <a:r>
              <a:rPr lang="en-GB" dirty="0" smtClean="0"/>
              <a:t>uestion of consistency with supranational instruments on HR</a:t>
            </a:r>
          </a:p>
          <a:p>
            <a:pPr marL="457200" lvl="1" indent="0">
              <a:buNone/>
            </a:pPr>
            <a:r>
              <a:rPr lang="en-GB" dirty="0" smtClean="0"/>
              <a:t>	</a:t>
            </a:r>
            <a:endParaRPr lang="en-GB" dirty="0"/>
          </a:p>
        </p:txBody>
      </p:sp>
      <p:sp>
        <p:nvSpPr>
          <p:cNvPr id="4" name="Segnaposto piè di pagina 3"/>
          <p:cNvSpPr>
            <a:spLocks noGrp="1"/>
          </p:cNvSpPr>
          <p:nvPr>
            <p:ph type="ftr" sz="quarter" idx="11"/>
          </p:nvPr>
        </p:nvSpPr>
        <p:spPr>
          <a:xfrm>
            <a:off x="949233" y="6357257"/>
            <a:ext cx="10263249" cy="467654"/>
          </a:xfrm>
        </p:spPr>
        <p:txBody>
          <a:bodyPr/>
          <a:lstStyle/>
          <a:p>
            <a:endParaRPr lang="en-US" dirty="0" smtClean="0"/>
          </a:p>
          <a:p>
            <a:r>
              <a:rPr lang="en-US" sz="1500" b="1" dirty="0" smtClean="0">
                <a:solidFill>
                  <a:schemeClr val="tx1">
                    <a:lumMod val="95000"/>
                    <a:lumOff val="5000"/>
                  </a:schemeClr>
                </a:solidFill>
              </a:rPr>
              <a:t>IMPROVING COOPERATION BETWEEN EU MEMBER STATES IN CONFISCATION PROCEDURES</a:t>
            </a:r>
            <a:endParaRPr lang="en-US" sz="1500" b="1" dirty="0">
              <a:solidFill>
                <a:schemeClr val="tx1">
                  <a:lumMod val="95000"/>
                  <a:lumOff val="5000"/>
                </a:schemeClr>
              </a:solidFill>
            </a:endParaRPr>
          </a:p>
          <a:p>
            <a:r>
              <a:rPr lang="en-US" sz="1500" b="1" dirty="0">
                <a:solidFill>
                  <a:schemeClr val="tx1">
                    <a:lumMod val="95000"/>
                    <a:lumOff val="5000"/>
                  </a:schemeClr>
                </a:solidFill>
              </a:rPr>
              <a:t>Supported by the Justice </a:t>
            </a:r>
            <a:r>
              <a:rPr lang="en-US" sz="1500" b="1" dirty="0" err="1" smtClean="0">
                <a:solidFill>
                  <a:schemeClr val="tx1">
                    <a:lumMod val="95000"/>
                    <a:lumOff val="5000"/>
                  </a:schemeClr>
                </a:solidFill>
              </a:rPr>
              <a:t>Programme</a:t>
            </a:r>
            <a:r>
              <a:rPr lang="en-US" sz="1500" b="1" dirty="0" smtClean="0">
                <a:solidFill>
                  <a:schemeClr val="tx1">
                    <a:lumMod val="95000"/>
                    <a:lumOff val="5000"/>
                  </a:schemeClr>
                </a:solidFill>
              </a:rPr>
              <a:t> of </a:t>
            </a:r>
            <a:r>
              <a:rPr lang="en-US" sz="1500" b="1" dirty="0">
                <a:solidFill>
                  <a:schemeClr val="tx1">
                    <a:lumMod val="95000"/>
                    <a:lumOff val="5000"/>
                  </a:schemeClr>
                </a:solidFill>
              </a:rPr>
              <a:t>the European Union</a:t>
            </a:r>
            <a:br>
              <a:rPr lang="en-US" sz="1500" b="1" dirty="0">
                <a:solidFill>
                  <a:schemeClr val="tx1">
                    <a:lumMod val="95000"/>
                    <a:lumOff val="5000"/>
                  </a:schemeClr>
                </a:solidFill>
              </a:rPr>
            </a:br>
            <a:endParaRPr lang="it-IT" dirty="0"/>
          </a:p>
        </p:txBody>
      </p:sp>
      <p:sp>
        <p:nvSpPr>
          <p:cNvPr id="5" name="Segnaposto numero diapositiva 4"/>
          <p:cNvSpPr>
            <a:spLocks noGrp="1"/>
          </p:cNvSpPr>
          <p:nvPr>
            <p:ph type="sldNum" sz="quarter" idx="12"/>
          </p:nvPr>
        </p:nvSpPr>
        <p:spPr/>
        <p:txBody>
          <a:bodyPr/>
          <a:lstStyle/>
          <a:p>
            <a:fld id="{5D0FA108-0AF4-466B-AF3F-890A4C8ADF12}" type="slidenum">
              <a:rPr lang="it-IT" smtClean="0"/>
              <a:t>3</a:t>
            </a:fld>
            <a:endParaRPr lang="it-IT"/>
          </a:p>
        </p:txBody>
      </p:sp>
      <p:pic>
        <p:nvPicPr>
          <p:cNvPr id="6" name="Image 7"/>
          <p:cNvPicPr>
            <a:picLocks noChangeAspect="1"/>
          </p:cNvPicPr>
          <p:nvPr/>
        </p:nvPicPr>
        <p:blipFill>
          <a:blip r:embed="rId3"/>
          <a:stretch>
            <a:fillRect/>
          </a:stretch>
        </p:blipFill>
        <p:spPr>
          <a:xfrm>
            <a:off x="1621971" y="6338646"/>
            <a:ext cx="790444" cy="519353"/>
          </a:xfrm>
          <a:prstGeom prst="rect">
            <a:avLst/>
          </a:prstGeom>
        </p:spPr>
      </p:pic>
    </p:spTree>
    <p:extLst>
      <p:ext uri="{BB962C8B-B14F-4D97-AF65-F5344CB8AC3E}">
        <p14:creationId xmlns:p14="http://schemas.microsoft.com/office/powerpoint/2010/main" val="1492978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09600" y="274638"/>
            <a:ext cx="10972800" cy="529403"/>
          </a:xfrm>
        </p:spPr>
        <p:txBody>
          <a:bodyPr>
            <a:normAutofit fontScale="90000"/>
          </a:bodyPr>
          <a:lstStyle/>
          <a:p>
            <a:r>
              <a:rPr lang="it-IT" dirty="0" smtClean="0"/>
              <a:t>UN Convention </a:t>
            </a:r>
            <a:r>
              <a:rPr lang="it-IT" dirty="0" err="1" smtClean="0"/>
              <a:t>against</a:t>
            </a:r>
            <a:r>
              <a:rPr lang="it-IT" dirty="0" smtClean="0"/>
              <a:t> </a:t>
            </a:r>
            <a:r>
              <a:rPr lang="it-IT" dirty="0" err="1" smtClean="0"/>
              <a:t>Corruption</a:t>
            </a:r>
            <a:r>
              <a:rPr lang="it-IT" dirty="0" smtClean="0"/>
              <a:t> (2003), Art. 54</a:t>
            </a:r>
            <a:endParaRPr lang="it-IT" dirty="0"/>
          </a:p>
        </p:txBody>
      </p:sp>
      <p:sp>
        <p:nvSpPr>
          <p:cNvPr id="3" name="Segnaposto contenuto 2"/>
          <p:cNvSpPr>
            <a:spLocks noGrp="1"/>
          </p:cNvSpPr>
          <p:nvPr>
            <p:ph idx="1"/>
          </p:nvPr>
        </p:nvSpPr>
        <p:spPr>
          <a:xfrm>
            <a:off x="236483" y="961697"/>
            <a:ext cx="11955517" cy="5164473"/>
          </a:xfrm>
        </p:spPr>
        <p:txBody>
          <a:bodyPr>
            <a:normAutofit/>
          </a:bodyPr>
          <a:lstStyle/>
          <a:p>
            <a:pPr marL="0" indent="0">
              <a:buNone/>
            </a:pPr>
            <a:r>
              <a:rPr lang="en-US" sz="2600" dirty="0" smtClean="0"/>
              <a:t>Mechanisms </a:t>
            </a:r>
            <a:r>
              <a:rPr lang="en-US" sz="2600" dirty="0"/>
              <a:t>for recovery of property </a:t>
            </a:r>
            <a:r>
              <a:rPr lang="en-US" sz="2600" dirty="0" smtClean="0"/>
              <a:t>through international </a:t>
            </a:r>
            <a:r>
              <a:rPr lang="en-US" sz="2600" dirty="0"/>
              <a:t>cooperation in </a:t>
            </a:r>
            <a:r>
              <a:rPr lang="en-US" sz="2600" dirty="0" smtClean="0"/>
              <a:t>confiscation:</a:t>
            </a:r>
          </a:p>
          <a:p>
            <a:pPr marL="0" indent="0">
              <a:buNone/>
            </a:pPr>
            <a:endParaRPr lang="en-US" sz="2600" dirty="0" smtClean="0"/>
          </a:p>
          <a:p>
            <a:r>
              <a:rPr lang="en-US" sz="2600" dirty="0" smtClean="0"/>
              <a:t>Each State Party […] shall:</a:t>
            </a:r>
          </a:p>
          <a:p>
            <a:pPr marL="514350" indent="-514350">
              <a:buAutoNum type="alphaLcParenBoth"/>
            </a:pPr>
            <a:r>
              <a:rPr lang="en-US" sz="2200" i="1" u="sng" dirty="0" smtClean="0"/>
              <a:t>Take  such  measures  </a:t>
            </a:r>
            <a:r>
              <a:rPr lang="en-US" sz="2200" dirty="0" smtClean="0"/>
              <a:t>as  may  be  necessary  to  permit  its  competent authorities to give effect to an order of confiscation issued by a court of another State  Party;</a:t>
            </a:r>
          </a:p>
          <a:p>
            <a:pPr marL="514350" indent="-514350">
              <a:buAutoNum type="alphaLcParenBoth"/>
            </a:pPr>
            <a:r>
              <a:rPr lang="en-US" sz="2200" i="1" u="sng" dirty="0" smtClean="0"/>
              <a:t>Take  such  measures  </a:t>
            </a:r>
            <a:r>
              <a:rPr lang="en-US" sz="2200" dirty="0" smtClean="0"/>
              <a:t>[…] to  permit  its  competent authorities,  where  they  have  jurisdiction,  to  order  the  confiscation  of  such property  of  foreign  origin  […];  and</a:t>
            </a:r>
          </a:p>
          <a:p>
            <a:pPr marL="0" indent="0">
              <a:buNone/>
            </a:pPr>
            <a:endParaRPr lang="en-US" sz="2200" dirty="0" smtClean="0"/>
          </a:p>
          <a:p>
            <a:pPr marL="0" indent="0">
              <a:buNone/>
            </a:pPr>
            <a:r>
              <a:rPr lang="en-US" sz="2600" b="1" dirty="0" smtClean="0"/>
              <a:t>(c) </a:t>
            </a:r>
            <a:r>
              <a:rPr lang="en-US" sz="2600" b="1" i="1" u="sng" dirty="0" smtClean="0"/>
              <a:t>Consider taking </a:t>
            </a:r>
            <a:r>
              <a:rPr lang="en-US" sz="2600" i="1" u="sng" dirty="0" smtClean="0"/>
              <a:t>such measures </a:t>
            </a:r>
            <a:r>
              <a:rPr lang="en-US" sz="2600" dirty="0" smtClean="0"/>
              <a:t>as may be necessary </a:t>
            </a:r>
            <a:r>
              <a:rPr lang="en-US" sz="2600" b="1" u="sng" dirty="0" smtClean="0"/>
              <a:t>to allow confiscation  of  such  property  without  a  criminal  conviction</a:t>
            </a:r>
            <a:r>
              <a:rPr lang="en-US" sz="2600" dirty="0" smtClean="0"/>
              <a:t>  in  cases  in  which  the offender cannot be prosecuted by reason of death, flight or absence or in other appropriate  cases.</a:t>
            </a:r>
          </a:p>
          <a:p>
            <a:endParaRPr lang="en-US" sz="2600" dirty="0"/>
          </a:p>
          <a:p>
            <a:endParaRPr lang="en-US" sz="2600" dirty="0"/>
          </a:p>
          <a:p>
            <a:endParaRPr lang="it-IT" dirty="0"/>
          </a:p>
        </p:txBody>
      </p:sp>
      <p:sp>
        <p:nvSpPr>
          <p:cNvPr id="4" name="Segnaposto piè di pagina 3"/>
          <p:cNvSpPr>
            <a:spLocks noGrp="1"/>
          </p:cNvSpPr>
          <p:nvPr>
            <p:ph type="ftr" sz="quarter" idx="11"/>
          </p:nvPr>
        </p:nvSpPr>
        <p:spPr>
          <a:xfrm>
            <a:off x="949233" y="6357257"/>
            <a:ext cx="10263249" cy="467654"/>
          </a:xfrm>
        </p:spPr>
        <p:txBody>
          <a:bodyPr/>
          <a:lstStyle/>
          <a:p>
            <a:endParaRPr lang="en-US" dirty="0" smtClean="0"/>
          </a:p>
          <a:p>
            <a:r>
              <a:rPr lang="en-US" sz="1500" b="1" dirty="0" smtClean="0">
                <a:solidFill>
                  <a:schemeClr val="tx1">
                    <a:lumMod val="95000"/>
                    <a:lumOff val="5000"/>
                  </a:schemeClr>
                </a:solidFill>
              </a:rPr>
              <a:t>IMPROVING COOPERATION BETWEEN EU MEMBER STATES IN CONFISCATION PROCEDURES</a:t>
            </a:r>
            <a:endParaRPr lang="en-US" sz="1500" b="1" dirty="0">
              <a:solidFill>
                <a:schemeClr val="tx1">
                  <a:lumMod val="95000"/>
                  <a:lumOff val="5000"/>
                </a:schemeClr>
              </a:solidFill>
            </a:endParaRPr>
          </a:p>
          <a:p>
            <a:r>
              <a:rPr lang="en-US" sz="1500" b="1" dirty="0">
                <a:solidFill>
                  <a:schemeClr val="tx1">
                    <a:lumMod val="95000"/>
                    <a:lumOff val="5000"/>
                  </a:schemeClr>
                </a:solidFill>
              </a:rPr>
              <a:t>Supported by the Justice </a:t>
            </a:r>
            <a:r>
              <a:rPr lang="en-US" sz="1500" b="1" dirty="0" err="1" smtClean="0">
                <a:solidFill>
                  <a:schemeClr val="tx1">
                    <a:lumMod val="95000"/>
                    <a:lumOff val="5000"/>
                  </a:schemeClr>
                </a:solidFill>
              </a:rPr>
              <a:t>Programme</a:t>
            </a:r>
            <a:r>
              <a:rPr lang="en-US" sz="1500" b="1" dirty="0" smtClean="0">
                <a:solidFill>
                  <a:schemeClr val="tx1">
                    <a:lumMod val="95000"/>
                    <a:lumOff val="5000"/>
                  </a:schemeClr>
                </a:solidFill>
              </a:rPr>
              <a:t> of </a:t>
            </a:r>
            <a:r>
              <a:rPr lang="en-US" sz="1500" b="1" dirty="0">
                <a:solidFill>
                  <a:schemeClr val="tx1">
                    <a:lumMod val="95000"/>
                    <a:lumOff val="5000"/>
                  </a:schemeClr>
                </a:solidFill>
              </a:rPr>
              <a:t>the European Union</a:t>
            </a:r>
            <a:br>
              <a:rPr lang="en-US" sz="1500" b="1" dirty="0">
                <a:solidFill>
                  <a:schemeClr val="tx1">
                    <a:lumMod val="95000"/>
                    <a:lumOff val="5000"/>
                  </a:schemeClr>
                </a:solidFill>
              </a:rPr>
            </a:br>
            <a:endParaRPr lang="it-IT" dirty="0"/>
          </a:p>
        </p:txBody>
      </p:sp>
      <p:sp>
        <p:nvSpPr>
          <p:cNvPr id="5" name="Segnaposto numero diapositiva 4"/>
          <p:cNvSpPr>
            <a:spLocks noGrp="1"/>
          </p:cNvSpPr>
          <p:nvPr>
            <p:ph type="sldNum" sz="quarter" idx="12"/>
          </p:nvPr>
        </p:nvSpPr>
        <p:spPr/>
        <p:txBody>
          <a:bodyPr/>
          <a:lstStyle/>
          <a:p>
            <a:fld id="{5D0FA108-0AF4-466B-AF3F-890A4C8ADF12}" type="slidenum">
              <a:rPr lang="it-IT" smtClean="0"/>
              <a:t>4</a:t>
            </a:fld>
            <a:endParaRPr lang="it-IT"/>
          </a:p>
        </p:txBody>
      </p:sp>
      <p:pic>
        <p:nvPicPr>
          <p:cNvPr id="6" name="Image 7"/>
          <p:cNvPicPr>
            <a:picLocks noChangeAspect="1"/>
          </p:cNvPicPr>
          <p:nvPr/>
        </p:nvPicPr>
        <p:blipFill>
          <a:blip r:embed="rId3"/>
          <a:stretch>
            <a:fillRect/>
          </a:stretch>
        </p:blipFill>
        <p:spPr>
          <a:xfrm>
            <a:off x="1621971" y="6338646"/>
            <a:ext cx="790444" cy="519353"/>
          </a:xfrm>
          <a:prstGeom prst="rect">
            <a:avLst/>
          </a:prstGeom>
        </p:spPr>
      </p:pic>
    </p:spTree>
    <p:extLst>
      <p:ext uri="{BB962C8B-B14F-4D97-AF65-F5344CB8AC3E}">
        <p14:creationId xmlns:p14="http://schemas.microsoft.com/office/powerpoint/2010/main" val="3433222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31076" y="0"/>
            <a:ext cx="11556124" cy="1072055"/>
          </a:xfrm>
        </p:spPr>
        <p:txBody>
          <a:bodyPr>
            <a:noAutofit/>
          </a:bodyPr>
          <a:lstStyle/>
          <a:p>
            <a:r>
              <a:rPr lang="it-IT" sz="3200" dirty="0" smtClean="0"/>
              <a:t>Financial Action Task Force (FATF) </a:t>
            </a:r>
            <a:r>
              <a:rPr lang="en-GB" sz="3200" dirty="0" smtClean="0"/>
              <a:t>Recommendations</a:t>
            </a:r>
            <a:r>
              <a:rPr lang="it-IT" sz="3200" dirty="0" smtClean="0"/>
              <a:t> 2012-2017</a:t>
            </a:r>
            <a:endParaRPr lang="it-IT" sz="3200" dirty="0"/>
          </a:p>
        </p:txBody>
      </p:sp>
      <p:sp>
        <p:nvSpPr>
          <p:cNvPr id="3" name="Segnaposto contenuto 2"/>
          <p:cNvSpPr>
            <a:spLocks noGrp="1"/>
          </p:cNvSpPr>
          <p:nvPr>
            <p:ph idx="1"/>
          </p:nvPr>
        </p:nvSpPr>
        <p:spPr>
          <a:xfrm>
            <a:off x="409903" y="1119352"/>
            <a:ext cx="11172497" cy="5006818"/>
          </a:xfrm>
        </p:spPr>
        <p:txBody>
          <a:bodyPr>
            <a:normAutofit lnSpcReduction="10000"/>
          </a:bodyPr>
          <a:lstStyle/>
          <a:p>
            <a:pPr algn="just"/>
            <a:r>
              <a:rPr lang="it-IT" sz="2800" dirty="0" err="1" smtClean="0"/>
              <a:t>Rec</a:t>
            </a:r>
            <a:r>
              <a:rPr lang="it-IT" sz="2800" dirty="0" smtClean="0"/>
              <a:t>. 4: (</a:t>
            </a:r>
            <a:r>
              <a:rPr lang="en-GB" sz="2800" dirty="0" err="1" smtClean="0"/>
              <a:t>legilsative</a:t>
            </a:r>
            <a:r>
              <a:rPr lang="en-GB" sz="2800" dirty="0" smtClean="0"/>
              <a:t> measures to be adopted to enable confiscation of property related to money laundering and terrorist acts</a:t>
            </a:r>
            <a:r>
              <a:rPr lang="it-IT" sz="2800" dirty="0" smtClean="0"/>
              <a:t>): </a:t>
            </a:r>
            <a:r>
              <a:rPr lang="en-US" sz="2800" dirty="0" smtClean="0"/>
              <a:t>“Countries should consider adopting measures that allow […] non-conviction based confiscation […] </a:t>
            </a:r>
            <a:r>
              <a:rPr lang="en-US" sz="2800" b="1" dirty="0" smtClean="0"/>
              <a:t>to the extent that such a requirement is consistent with the principles of their domestic law</a:t>
            </a:r>
            <a:r>
              <a:rPr lang="en-US" sz="2800" dirty="0" smtClean="0"/>
              <a:t>”</a:t>
            </a:r>
          </a:p>
          <a:p>
            <a:pPr marL="0" indent="0">
              <a:buNone/>
            </a:pPr>
            <a:endParaRPr lang="en-US" b="1" dirty="0" smtClean="0"/>
          </a:p>
          <a:p>
            <a:r>
              <a:rPr lang="en-US" dirty="0" smtClean="0"/>
              <a:t>Rec. 38 (mutual legal assistance in confiscation): national authorities should be able “to respond to requests made on the basis of </a:t>
            </a:r>
            <a:r>
              <a:rPr lang="en-US" b="1" dirty="0" smtClean="0"/>
              <a:t>non-conviction-based confiscation </a:t>
            </a:r>
            <a:r>
              <a:rPr lang="en-US" dirty="0" smtClean="0"/>
              <a:t>proceedings and related provisional measures, </a:t>
            </a:r>
            <a:r>
              <a:rPr lang="en-US" b="1" dirty="0" smtClean="0"/>
              <a:t>unless this is inconsistent with fundamental principles of their domestic law</a:t>
            </a:r>
            <a:r>
              <a:rPr lang="en-US" dirty="0" smtClean="0"/>
              <a:t>”</a:t>
            </a:r>
            <a:endParaRPr lang="en-US" b="1" dirty="0" smtClean="0"/>
          </a:p>
          <a:p>
            <a:endParaRPr lang="en-US" b="1" dirty="0"/>
          </a:p>
          <a:p>
            <a:endParaRPr lang="it-IT" b="1" dirty="0"/>
          </a:p>
        </p:txBody>
      </p:sp>
      <p:sp>
        <p:nvSpPr>
          <p:cNvPr id="4" name="Segnaposto piè di pagina 3"/>
          <p:cNvSpPr>
            <a:spLocks noGrp="1"/>
          </p:cNvSpPr>
          <p:nvPr>
            <p:ph type="ftr" sz="quarter" idx="11"/>
          </p:nvPr>
        </p:nvSpPr>
        <p:spPr>
          <a:xfrm>
            <a:off x="949233" y="6357257"/>
            <a:ext cx="10263249" cy="467654"/>
          </a:xfrm>
        </p:spPr>
        <p:txBody>
          <a:bodyPr/>
          <a:lstStyle/>
          <a:p>
            <a:endParaRPr lang="en-US" dirty="0" smtClean="0"/>
          </a:p>
          <a:p>
            <a:r>
              <a:rPr lang="en-US" sz="1500" b="1" dirty="0" smtClean="0">
                <a:solidFill>
                  <a:schemeClr val="tx1">
                    <a:lumMod val="95000"/>
                    <a:lumOff val="5000"/>
                  </a:schemeClr>
                </a:solidFill>
              </a:rPr>
              <a:t>IMPROVING COOPERATION BETWEEN EU MEMBER STATES IN CONFISCATION PROCEDURES</a:t>
            </a:r>
            <a:endParaRPr lang="en-US" sz="1500" b="1" dirty="0">
              <a:solidFill>
                <a:schemeClr val="tx1">
                  <a:lumMod val="95000"/>
                  <a:lumOff val="5000"/>
                </a:schemeClr>
              </a:solidFill>
            </a:endParaRPr>
          </a:p>
          <a:p>
            <a:r>
              <a:rPr lang="en-US" sz="1500" b="1" dirty="0">
                <a:solidFill>
                  <a:schemeClr val="tx1">
                    <a:lumMod val="95000"/>
                    <a:lumOff val="5000"/>
                  </a:schemeClr>
                </a:solidFill>
              </a:rPr>
              <a:t>Supported by the Justice </a:t>
            </a:r>
            <a:r>
              <a:rPr lang="en-US" sz="1500" b="1" dirty="0" err="1" smtClean="0">
                <a:solidFill>
                  <a:schemeClr val="tx1">
                    <a:lumMod val="95000"/>
                    <a:lumOff val="5000"/>
                  </a:schemeClr>
                </a:solidFill>
              </a:rPr>
              <a:t>Programme</a:t>
            </a:r>
            <a:r>
              <a:rPr lang="en-US" sz="1500" b="1" dirty="0" smtClean="0">
                <a:solidFill>
                  <a:schemeClr val="tx1">
                    <a:lumMod val="95000"/>
                    <a:lumOff val="5000"/>
                  </a:schemeClr>
                </a:solidFill>
              </a:rPr>
              <a:t> of </a:t>
            </a:r>
            <a:r>
              <a:rPr lang="en-US" sz="1500" b="1" dirty="0">
                <a:solidFill>
                  <a:schemeClr val="tx1">
                    <a:lumMod val="95000"/>
                    <a:lumOff val="5000"/>
                  </a:schemeClr>
                </a:solidFill>
              </a:rPr>
              <a:t>the European Union</a:t>
            </a:r>
            <a:br>
              <a:rPr lang="en-US" sz="1500" b="1" dirty="0">
                <a:solidFill>
                  <a:schemeClr val="tx1">
                    <a:lumMod val="95000"/>
                    <a:lumOff val="5000"/>
                  </a:schemeClr>
                </a:solidFill>
              </a:rPr>
            </a:br>
            <a:endParaRPr lang="it-IT" dirty="0"/>
          </a:p>
        </p:txBody>
      </p:sp>
      <p:sp>
        <p:nvSpPr>
          <p:cNvPr id="5" name="Segnaposto numero diapositiva 4"/>
          <p:cNvSpPr>
            <a:spLocks noGrp="1"/>
          </p:cNvSpPr>
          <p:nvPr>
            <p:ph type="sldNum" sz="quarter" idx="12"/>
          </p:nvPr>
        </p:nvSpPr>
        <p:spPr/>
        <p:txBody>
          <a:bodyPr/>
          <a:lstStyle/>
          <a:p>
            <a:fld id="{5D0FA108-0AF4-466B-AF3F-890A4C8ADF12}" type="slidenum">
              <a:rPr lang="it-IT" smtClean="0"/>
              <a:t>5</a:t>
            </a:fld>
            <a:endParaRPr lang="it-IT"/>
          </a:p>
        </p:txBody>
      </p:sp>
      <p:pic>
        <p:nvPicPr>
          <p:cNvPr id="6" name="Image 7"/>
          <p:cNvPicPr>
            <a:picLocks noChangeAspect="1"/>
          </p:cNvPicPr>
          <p:nvPr/>
        </p:nvPicPr>
        <p:blipFill>
          <a:blip r:embed="rId3"/>
          <a:stretch>
            <a:fillRect/>
          </a:stretch>
        </p:blipFill>
        <p:spPr>
          <a:xfrm>
            <a:off x="1621971" y="6338646"/>
            <a:ext cx="790444" cy="519353"/>
          </a:xfrm>
          <a:prstGeom prst="rect">
            <a:avLst/>
          </a:prstGeom>
        </p:spPr>
      </p:pic>
    </p:spTree>
    <p:extLst>
      <p:ext uri="{BB962C8B-B14F-4D97-AF65-F5344CB8AC3E}">
        <p14:creationId xmlns:p14="http://schemas.microsoft.com/office/powerpoint/2010/main" val="1347158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GB" dirty="0" smtClean="0"/>
              <a:t>Non-conviction based confiscation in the EU area</a:t>
            </a:r>
            <a:endParaRPr lang="en-GB" dirty="0"/>
          </a:p>
        </p:txBody>
      </p:sp>
      <p:sp>
        <p:nvSpPr>
          <p:cNvPr id="3" name="Segnaposto contenuto 2"/>
          <p:cNvSpPr>
            <a:spLocks noGrp="1"/>
          </p:cNvSpPr>
          <p:nvPr>
            <p:ph idx="1"/>
          </p:nvPr>
        </p:nvSpPr>
        <p:spPr>
          <a:xfrm>
            <a:off x="457200" y="1355834"/>
            <a:ext cx="11125200" cy="4770335"/>
          </a:xfrm>
        </p:spPr>
        <p:txBody>
          <a:bodyPr/>
          <a:lstStyle/>
          <a:p>
            <a:r>
              <a:rPr lang="en-GB" dirty="0" smtClean="0"/>
              <a:t>Civil asset forfeiture (common law </a:t>
            </a:r>
            <a:r>
              <a:rPr lang="en-GB" i="1" dirty="0" err="1" smtClean="0"/>
              <a:t>actio</a:t>
            </a:r>
            <a:r>
              <a:rPr lang="en-GB" i="1" dirty="0" smtClean="0"/>
              <a:t> in rem</a:t>
            </a:r>
            <a:r>
              <a:rPr lang="en-GB" dirty="0" smtClean="0"/>
              <a:t>): UK, Ireland</a:t>
            </a:r>
          </a:p>
          <a:p>
            <a:endParaRPr lang="it-IT" dirty="0"/>
          </a:p>
          <a:p>
            <a:r>
              <a:rPr lang="en-GB" dirty="0" smtClean="0"/>
              <a:t>Non conviction-based confiscation with hybrid nature : Italy («preventive» confiscation adopted by criminal court), Slovenia, Bulgaria</a:t>
            </a:r>
          </a:p>
          <a:p>
            <a:endParaRPr lang="it-IT" dirty="0"/>
          </a:p>
          <a:p>
            <a:r>
              <a:rPr lang="en-GB" dirty="0" smtClean="0"/>
              <a:t>No provisions on criminal non-conviction based confiscation</a:t>
            </a:r>
            <a:endParaRPr lang="en-GB" dirty="0"/>
          </a:p>
        </p:txBody>
      </p:sp>
      <p:sp>
        <p:nvSpPr>
          <p:cNvPr id="4" name="Segnaposto piè di pagina 3"/>
          <p:cNvSpPr>
            <a:spLocks noGrp="1"/>
          </p:cNvSpPr>
          <p:nvPr>
            <p:ph type="ftr" sz="quarter" idx="11"/>
          </p:nvPr>
        </p:nvSpPr>
        <p:spPr>
          <a:xfrm>
            <a:off x="949233" y="6259286"/>
            <a:ext cx="11003281" cy="685800"/>
          </a:xfrm>
        </p:spPr>
        <p:txBody>
          <a:bodyPr/>
          <a:lstStyle/>
          <a:p>
            <a:endParaRPr lang="en-US" dirty="0" smtClean="0"/>
          </a:p>
          <a:p>
            <a:r>
              <a:rPr lang="en-US" sz="1600" b="1" i="1" dirty="0" smtClean="0">
                <a:solidFill>
                  <a:schemeClr val="tx1">
                    <a:lumMod val="95000"/>
                    <a:lumOff val="5000"/>
                  </a:schemeClr>
                </a:solidFill>
              </a:rPr>
              <a:t>IMPROVING COOPERATION BETWEEN EU MEMBER STATES IN CONFISCATION PROCEDURES</a:t>
            </a:r>
            <a:endParaRPr lang="en-US" sz="1600" b="1" i="1" dirty="0">
              <a:solidFill>
                <a:schemeClr val="tx1">
                  <a:lumMod val="95000"/>
                  <a:lumOff val="5000"/>
                </a:schemeClr>
              </a:solidFill>
            </a:endParaRPr>
          </a:p>
          <a:p>
            <a:r>
              <a:rPr lang="en-US" sz="1600" b="1" dirty="0">
                <a:solidFill>
                  <a:schemeClr val="tx1">
                    <a:lumMod val="95000"/>
                    <a:lumOff val="5000"/>
                  </a:schemeClr>
                </a:solidFill>
              </a:rPr>
              <a:t>Supported by the Justice </a:t>
            </a:r>
            <a:r>
              <a:rPr lang="en-US" sz="1600" b="1" dirty="0" err="1" smtClean="0">
                <a:solidFill>
                  <a:schemeClr val="tx1">
                    <a:lumMod val="95000"/>
                    <a:lumOff val="5000"/>
                  </a:schemeClr>
                </a:solidFill>
              </a:rPr>
              <a:t>Programme</a:t>
            </a:r>
            <a:r>
              <a:rPr lang="en-US" sz="1600" b="1" dirty="0" smtClean="0">
                <a:solidFill>
                  <a:schemeClr val="tx1">
                    <a:lumMod val="95000"/>
                    <a:lumOff val="5000"/>
                  </a:schemeClr>
                </a:solidFill>
              </a:rPr>
              <a:t> of </a:t>
            </a:r>
            <a:r>
              <a:rPr lang="en-US" sz="1600" b="1" dirty="0">
                <a:solidFill>
                  <a:schemeClr val="tx1">
                    <a:lumMod val="95000"/>
                    <a:lumOff val="5000"/>
                  </a:schemeClr>
                </a:solidFill>
              </a:rPr>
              <a:t>the European Union</a:t>
            </a:r>
            <a:r>
              <a:rPr lang="en-US" sz="1500" b="1" dirty="0">
                <a:solidFill>
                  <a:schemeClr val="tx1">
                    <a:lumMod val="95000"/>
                    <a:lumOff val="5000"/>
                  </a:schemeClr>
                </a:solidFill>
              </a:rPr>
              <a:t/>
            </a:r>
            <a:br>
              <a:rPr lang="en-US" sz="1500" b="1" dirty="0">
                <a:solidFill>
                  <a:schemeClr val="tx1">
                    <a:lumMod val="95000"/>
                    <a:lumOff val="5000"/>
                  </a:schemeClr>
                </a:solidFill>
              </a:rPr>
            </a:br>
            <a:endParaRPr lang="it-IT" dirty="0"/>
          </a:p>
        </p:txBody>
      </p:sp>
      <p:sp>
        <p:nvSpPr>
          <p:cNvPr id="5" name="Segnaposto numero diapositiva 4"/>
          <p:cNvSpPr>
            <a:spLocks noGrp="1"/>
          </p:cNvSpPr>
          <p:nvPr>
            <p:ph type="sldNum" sz="quarter" idx="12"/>
          </p:nvPr>
        </p:nvSpPr>
        <p:spPr/>
        <p:txBody>
          <a:bodyPr/>
          <a:lstStyle/>
          <a:p>
            <a:fld id="{5D0FA108-0AF4-466B-AF3F-890A4C8ADF12}" type="slidenum">
              <a:rPr lang="it-IT" smtClean="0"/>
              <a:t>6</a:t>
            </a:fld>
            <a:endParaRPr lang="it-IT"/>
          </a:p>
        </p:txBody>
      </p:sp>
      <p:pic>
        <p:nvPicPr>
          <p:cNvPr id="6" name="Image 7"/>
          <p:cNvPicPr>
            <a:picLocks noChangeAspect="1"/>
          </p:cNvPicPr>
          <p:nvPr/>
        </p:nvPicPr>
        <p:blipFill>
          <a:blip r:embed="rId3"/>
          <a:stretch>
            <a:fillRect/>
          </a:stretch>
        </p:blipFill>
        <p:spPr>
          <a:xfrm>
            <a:off x="1621971" y="6338646"/>
            <a:ext cx="790444" cy="519353"/>
          </a:xfrm>
          <a:prstGeom prst="rect">
            <a:avLst/>
          </a:prstGeom>
        </p:spPr>
      </p:pic>
    </p:spTree>
    <p:extLst>
      <p:ext uri="{BB962C8B-B14F-4D97-AF65-F5344CB8AC3E}">
        <p14:creationId xmlns:p14="http://schemas.microsoft.com/office/powerpoint/2010/main" val="5218081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1586" y="195810"/>
            <a:ext cx="10972800" cy="1143000"/>
          </a:xfrm>
        </p:spPr>
        <p:txBody>
          <a:bodyPr/>
          <a:lstStyle/>
          <a:p>
            <a:r>
              <a:rPr lang="it-IT" dirty="0" smtClean="0"/>
              <a:t>Directive 2014/42/EU Art. 4(2)</a:t>
            </a:r>
            <a:endParaRPr lang="it-IT" dirty="0"/>
          </a:p>
        </p:txBody>
      </p:sp>
      <p:sp>
        <p:nvSpPr>
          <p:cNvPr id="3" name="Segnaposto contenuto 2"/>
          <p:cNvSpPr>
            <a:spLocks noGrp="1"/>
          </p:cNvSpPr>
          <p:nvPr>
            <p:ph idx="1"/>
          </p:nvPr>
        </p:nvSpPr>
        <p:spPr>
          <a:xfrm>
            <a:off x="220717" y="1213944"/>
            <a:ext cx="11361683" cy="4912225"/>
          </a:xfrm>
        </p:spPr>
        <p:txBody>
          <a:bodyPr>
            <a:normAutofit lnSpcReduction="10000"/>
          </a:bodyPr>
          <a:lstStyle/>
          <a:p>
            <a:pPr marL="0" indent="0">
              <a:buNone/>
            </a:pPr>
            <a:r>
              <a:rPr lang="en-GB" dirty="0" smtClean="0"/>
              <a:t>First binding provision on NCBC : </a:t>
            </a:r>
          </a:p>
          <a:p>
            <a:pPr marL="0" indent="0">
              <a:buNone/>
            </a:pPr>
            <a:r>
              <a:rPr lang="en-US" i="1" dirty="0" smtClean="0"/>
              <a:t>“</a:t>
            </a:r>
            <a:r>
              <a:rPr lang="en-US" i="1" dirty="0"/>
              <a:t>where confiscation on the basis of </a:t>
            </a:r>
            <a:r>
              <a:rPr lang="en-US" i="1" dirty="0" smtClean="0"/>
              <a:t>para. 1 </a:t>
            </a:r>
            <a:r>
              <a:rPr lang="en-US" dirty="0" smtClean="0"/>
              <a:t>[conviction based confiscation] </a:t>
            </a:r>
            <a:r>
              <a:rPr lang="en-US" i="1" dirty="0"/>
              <a:t>is not possible, at least where such impossibility is the result of </a:t>
            </a:r>
            <a:r>
              <a:rPr lang="en-US" b="1" i="1" dirty="0"/>
              <a:t>illness</a:t>
            </a:r>
            <a:r>
              <a:rPr lang="en-US" i="1" dirty="0"/>
              <a:t> or </a:t>
            </a:r>
            <a:r>
              <a:rPr lang="en-US" b="1" i="1" dirty="0"/>
              <a:t>absconding</a:t>
            </a:r>
            <a:r>
              <a:rPr lang="en-US" i="1" dirty="0"/>
              <a:t> of the suspected or accused person, </a:t>
            </a:r>
            <a:r>
              <a:rPr lang="en-US" i="1" dirty="0" smtClean="0"/>
              <a:t>MS shall </a:t>
            </a:r>
            <a:r>
              <a:rPr lang="en-US" i="1" dirty="0"/>
              <a:t>take the necessary measures to enable the confiscation of instrumentalities and proceeds in cases where </a:t>
            </a:r>
            <a:r>
              <a:rPr lang="en-US" b="1" i="1" dirty="0"/>
              <a:t>criminal proceedings have been initiated </a:t>
            </a:r>
            <a:r>
              <a:rPr lang="en-US" i="1" dirty="0"/>
              <a:t>regarding a criminal offence which is liable to give rise, directly or indirectly, to economic benefit, and </a:t>
            </a:r>
            <a:r>
              <a:rPr lang="en-US" b="1" i="1" dirty="0"/>
              <a:t>such proceedings could have led to a criminal conviction</a:t>
            </a:r>
            <a:r>
              <a:rPr lang="en-US" i="1" dirty="0"/>
              <a:t> if the suspected or accused person had been able to stand trial”</a:t>
            </a:r>
            <a:r>
              <a:rPr lang="en-US" dirty="0"/>
              <a:t>. </a:t>
            </a:r>
            <a:endParaRPr lang="it-IT" dirty="0"/>
          </a:p>
        </p:txBody>
      </p:sp>
      <p:sp>
        <p:nvSpPr>
          <p:cNvPr id="4" name="Segnaposto piè di pagina 3"/>
          <p:cNvSpPr>
            <a:spLocks noGrp="1"/>
          </p:cNvSpPr>
          <p:nvPr>
            <p:ph type="ftr" sz="quarter" idx="11"/>
          </p:nvPr>
        </p:nvSpPr>
        <p:spPr>
          <a:xfrm>
            <a:off x="949233" y="6357257"/>
            <a:ext cx="10263249" cy="467654"/>
          </a:xfrm>
        </p:spPr>
        <p:txBody>
          <a:bodyPr/>
          <a:lstStyle/>
          <a:p>
            <a:endParaRPr lang="en-US" dirty="0" smtClean="0"/>
          </a:p>
          <a:p>
            <a:r>
              <a:rPr lang="en-US" sz="1500" b="1" dirty="0" smtClean="0">
                <a:solidFill>
                  <a:schemeClr val="tx1">
                    <a:lumMod val="95000"/>
                    <a:lumOff val="5000"/>
                  </a:schemeClr>
                </a:solidFill>
              </a:rPr>
              <a:t>IMPROVING COOPERATION BETWEEN EU MEMBER STATES IN CONFISCATION PROCEDURES</a:t>
            </a:r>
            <a:endParaRPr lang="en-US" sz="1500" b="1" dirty="0">
              <a:solidFill>
                <a:schemeClr val="tx1">
                  <a:lumMod val="95000"/>
                  <a:lumOff val="5000"/>
                </a:schemeClr>
              </a:solidFill>
            </a:endParaRPr>
          </a:p>
          <a:p>
            <a:r>
              <a:rPr lang="en-US" sz="1500" b="1" dirty="0">
                <a:solidFill>
                  <a:schemeClr val="tx1">
                    <a:lumMod val="95000"/>
                    <a:lumOff val="5000"/>
                  </a:schemeClr>
                </a:solidFill>
              </a:rPr>
              <a:t>Supported by the Justice </a:t>
            </a:r>
            <a:r>
              <a:rPr lang="en-US" sz="1500" b="1" dirty="0" err="1" smtClean="0">
                <a:solidFill>
                  <a:schemeClr val="tx1">
                    <a:lumMod val="95000"/>
                    <a:lumOff val="5000"/>
                  </a:schemeClr>
                </a:solidFill>
              </a:rPr>
              <a:t>Programme</a:t>
            </a:r>
            <a:r>
              <a:rPr lang="en-US" sz="1500" b="1" dirty="0" smtClean="0">
                <a:solidFill>
                  <a:schemeClr val="tx1">
                    <a:lumMod val="95000"/>
                    <a:lumOff val="5000"/>
                  </a:schemeClr>
                </a:solidFill>
              </a:rPr>
              <a:t> of </a:t>
            </a:r>
            <a:r>
              <a:rPr lang="en-US" sz="1500" b="1" dirty="0">
                <a:solidFill>
                  <a:schemeClr val="tx1">
                    <a:lumMod val="95000"/>
                    <a:lumOff val="5000"/>
                  </a:schemeClr>
                </a:solidFill>
              </a:rPr>
              <a:t>the European Union</a:t>
            </a:r>
            <a:br>
              <a:rPr lang="en-US" sz="1500" b="1" dirty="0">
                <a:solidFill>
                  <a:schemeClr val="tx1">
                    <a:lumMod val="95000"/>
                    <a:lumOff val="5000"/>
                  </a:schemeClr>
                </a:solidFill>
              </a:rPr>
            </a:br>
            <a:endParaRPr lang="it-IT" dirty="0"/>
          </a:p>
        </p:txBody>
      </p:sp>
      <p:sp>
        <p:nvSpPr>
          <p:cNvPr id="5" name="Segnaposto numero diapositiva 4"/>
          <p:cNvSpPr>
            <a:spLocks noGrp="1"/>
          </p:cNvSpPr>
          <p:nvPr>
            <p:ph type="sldNum" sz="quarter" idx="12"/>
          </p:nvPr>
        </p:nvSpPr>
        <p:spPr/>
        <p:txBody>
          <a:bodyPr/>
          <a:lstStyle/>
          <a:p>
            <a:fld id="{5D0FA108-0AF4-466B-AF3F-890A4C8ADF12}" type="slidenum">
              <a:rPr lang="it-IT" smtClean="0"/>
              <a:t>7</a:t>
            </a:fld>
            <a:endParaRPr lang="it-IT"/>
          </a:p>
        </p:txBody>
      </p:sp>
      <p:pic>
        <p:nvPicPr>
          <p:cNvPr id="6" name="Image 7"/>
          <p:cNvPicPr>
            <a:picLocks noChangeAspect="1"/>
          </p:cNvPicPr>
          <p:nvPr/>
        </p:nvPicPr>
        <p:blipFill>
          <a:blip r:embed="rId3"/>
          <a:stretch>
            <a:fillRect/>
          </a:stretch>
        </p:blipFill>
        <p:spPr>
          <a:xfrm>
            <a:off x="1621971" y="6338646"/>
            <a:ext cx="790444" cy="519353"/>
          </a:xfrm>
          <a:prstGeom prst="rect">
            <a:avLst/>
          </a:prstGeom>
        </p:spPr>
      </p:pic>
    </p:spTree>
    <p:extLst>
      <p:ext uri="{BB962C8B-B14F-4D97-AF65-F5344CB8AC3E}">
        <p14:creationId xmlns:p14="http://schemas.microsoft.com/office/powerpoint/2010/main" val="24454141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1586" y="195810"/>
            <a:ext cx="10972800" cy="1143000"/>
          </a:xfrm>
        </p:spPr>
        <p:txBody>
          <a:bodyPr/>
          <a:lstStyle/>
          <a:p>
            <a:r>
              <a:rPr lang="it-IT" dirty="0" smtClean="0"/>
              <a:t>Directive 2014/42/EU Art. 4(2)</a:t>
            </a:r>
            <a:endParaRPr lang="it-IT" dirty="0"/>
          </a:p>
        </p:txBody>
      </p:sp>
      <p:sp>
        <p:nvSpPr>
          <p:cNvPr id="3" name="Segnaposto contenuto 2"/>
          <p:cNvSpPr>
            <a:spLocks noGrp="1"/>
          </p:cNvSpPr>
          <p:nvPr>
            <p:ph idx="1"/>
          </p:nvPr>
        </p:nvSpPr>
        <p:spPr>
          <a:xfrm>
            <a:off x="220717" y="1576552"/>
            <a:ext cx="11361683" cy="4549617"/>
          </a:xfrm>
        </p:spPr>
        <p:txBody>
          <a:bodyPr>
            <a:normAutofit lnSpcReduction="10000"/>
          </a:bodyPr>
          <a:lstStyle/>
          <a:p>
            <a:pPr marL="0" indent="0">
              <a:buNone/>
            </a:pPr>
            <a:r>
              <a:rPr lang="it-IT" sz="3600" dirty="0" smtClean="0"/>
              <a:t>A </a:t>
            </a:r>
            <a:r>
              <a:rPr lang="en-GB" sz="3600" dirty="0" smtClean="0"/>
              <a:t>probable limited </a:t>
            </a:r>
            <a:r>
              <a:rPr lang="it-IT" sz="3600" dirty="0" smtClean="0"/>
              <a:t>impact?</a:t>
            </a:r>
          </a:p>
          <a:p>
            <a:pPr marL="0" indent="0">
              <a:buNone/>
            </a:pPr>
            <a:r>
              <a:rPr lang="it-IT" sz="3600" dirty="0" smtClean="0"/>
              <a:t>- Limited set of </a:t>
            </a:r>
            <a:r>
              <a:rPr lang="en-GB" sz="3600" dirty="0" smtClean="0"/>
              <a:t>cases (illness or absconding of the accused); and not the most relevant ones;</a:t>
            </a:r>
          </a:p>
          <a:p>
            <a:pPr>
              <a:buFontTx/>
              <a:buChar char="-"/>
            </a:pPr>
            <a:r>
              <a:rPr lang="en-GB" sz="3600" dirty="0" smtClean="0"/>
              <a:t>Recitals</a:t>
            </a:r>
            <a:r>
              <a:rPr lang="it-IT" sz="3600" dirty="0" smtClean="0"/>
              <a:t> 15: </a:t>
            </a:r>
            <a:r>
              <a:rPr lang="en-US" sz="3600" dirty="0" smtClean="0"/>
              <a:t>“</a:t>
            </a:r>
            <a:r>
              <a:rPr lang="en-US" sz="3600" i="1" dirty="0" smtClean="0"/>
              <a:t>the existence of proceedings in absentia in MS would be sufficient to comply with this obligation</a:t>
            </a:r>
            <a:r>
              <a:rPr lang="en-US" sz="3600" dirty="0" smtClean="0"/>
              <a:t>”</a:t>
            </a:r>
          </a:p>
          <a:p>
            <a:pPr>
              <a:buFontTx/>
              <a:buChar char="-"/>
            </a:pPr>
            <a:r>
              <a:rPr lang="en-GB" sz="3600" dirty="0" smtClean="0"/>
              <a:t>High evidentiary threshold</a:t>
            </a:r>
            <a:r>
              <a:rPr lang="it-IT" sz="3600" dirty="0" smtClean="0"/>
              <a:t>: </a:t>
            </a:r>
            <a:r>
              <a:rPr lang="en-US" sz="3600" dirty="0" smtClean="0"/>
              <a:t>“</a:t>
            </a:r>
            <a:r>
              <a:rPr lang="en-US" sz="3600" i="1" dirty="0" smtClean="0"/>
              <a:t>such proceedings could have led to a criminal conviction if the suspected or accused person had been able to stand trial</a:t>
            </a:r>
            <a:r>
              <a:rPr lang="en-US" sz="3600" dirty="0" smtClean="0"/>
              <a:t>”</a:t>
            </a:r>
            <a:r>
              <a:rPr lang="it-IT" sz="3600" dirty="0" smtClean="0"/>
              <a:t> </a:t>
            </a:r>
            <a:endParaRPr lang="it-IT" sz="3600" dirty="0"/>
          </a:p>
        </p:txBody>
      </p:sp>
      <p:sp>
        <p:nvSpPr>
          <p:cNvPr id="4" name="Segnaposto piè di pagina 3"/>
          <p:cNvSpPr>
            <a:spLocks noGrp="1"/>
          </p:cNvSpPr>
          <p:nvPr>
            <p:ph type="ftr" sz="quarter" idx="11"/>
          </p:nvPr>
        </p:nvSpPr>
        <p:spPr>
          <a:xfrm>
            <a:off x="949233" y="6357257"/>
            <a:ext cx="10263249" cy="467654"/>
          </a:xfrm>
        </p:spPr>
        <p:txBody>
          <a:bodyPr/>
          <a:lstStyle/>
          <a:p>
            <a:endParaRPr lang="en-US" dirty="0" smtClean="0"/>
          </a:p>
          <a:p>
            <a:r>
              <a:rPr lang="en-US" sz="1500" b="1" dirty="0" smtClean="0">
                <a:solidFill>
                  <a:schemeClr val="tx1">
                    <a:lumMod val="95000"/>
                    <a:lumOff val="5000"/>
                  </a:schemeClr>
                </a:solidFill>
              </a:rPr>
              <a:t>IMPROVING COOPERATION BETWEEN EU MEMBER STATES IN CONFISCATION PROCEDURES</a:t>
            </a:r>
            <a:endParaRPr lang="en-US" sz="1500" b="1" dirty="0">
              <a:solidFill>
                <a:schemeClr val="tx1">
                  <a:lumMod val="95000"/>
                  <a:lumOff val="5000"/>
                </a:schemeClr>
              </a:solidFill>
            </a:endParaRPr>
          </a:p>
          <a:p>
            <a:r>
              <a:rPr lang="en-US" sz="1500" b="1" dirty="0">
                <a:solidFill>
                  <a:schemeClr val="tx1">
                    <a:lumMod val="95000"/>
                    <a:lumOff val="5000"/>
                  </a:schemeClr>
                </a:solidFill>
              </a:rPr>
              <a:t>Supported by the Justice </a:t>
            </a:r>
            <a:r>
              <a:rPr lang="en-US" sz="1500" b="1" dirty="0" err="1" smtClean="0">
                <a:solidFill>
                  <a:schemeClr val="tx1">
                    <a:lumMod val="95000"/>
                    <a:lumOff val="5000"/>
                  </a:schemeClr>
                </a:solidFill>
              </a:rPr>
              <a:t>Programme</a:t>
            </a:r>
            <a:r>
              <a:rPr lang="en-US" sz="1500" b="1" dirty="0" smtClean="0">
                <a:solidFill>
                  <a:schemeClr val="tx1">
                    <a:lumMod val="95000"/>
                    <a:lumOff val="5000"/>
                  </a:schemeClr>
                </a:solidFill>
              </a:rPr>
              <a:t> of </a:t>
            </a:r>
            <a:r>
              <a:rPr lang="en-US" sz="1500" b="1" dirty="0">
                <a:solidFill>
                  <a:schemeClr val="tx1">
                    <a:lumMod val="95000"/>
                    <a:lumOff val="5000"/>
                  </a:schemeClr>
                </a:solidFill>
              </a:rPr>
              <a:t>the European Union</a:t>
            </a:r>
            <a:br>
              <a:rPr lang="en-US" sz="1500" b="1" dirty="0">
                <a:solidFill>
                  <a:schemeClr val="tx1">
                    <a:lumMod val="95000"/>
                    <a:lumOff val="5000"/>
                  </a:schemeClr>
                </a:solidFill>
              </a:rPr>
            </a:br>
            <a:endParaRPr lang="it-IT" dirty="0"/>
          </a:p>
        </p:txBody>
      </p:sp>
      <p:sp>
        <p:nvSpPr>
          <p:cNvPr id="5" name="Segnaposto numero diapositiva 4"/>
          <p:cNvSpPr>
            <a:spLocks noGrp="1"/>
          </p:cNvSpPr>
          <p:nvPr>
            <p:ph type="sldNum" sz="quarter" idx="12"/>
          </p:nvPr>
        </p:nvSpPr>
        <p:spPr/>
        <p:txBody>
          <a:bodyPr/>
          <a:lstStyle/>
          <a:p>
            <a:fld id="{5D0FA108-0AF4-466B-AF3F-890A4C8ADF12}" type="slidenum">
              <a:rPr lang="it-IT" smtClean="0"/>
              <a:t>8</a:t>
            </a:fld>
            <a:endParaRPr lang="it-IT"/>
          </a:p>
        </p:txBody>
      </p:sp>
      <p:pic>
        <p:nvPicPr>
          <p:cNvPr id="6" name="Image 7"/>
          <p:cNvPicPr>
            <a:picLocks noChangeAspect="1"/>
          </p:cNvPicPr>
          <p:nvPr/>
        </p:nvPicPr>
        <p:blipFill>
          <a:blip r:embed="rId3"/>
          <a:stretch>
            <a:fillRect/>
          </a:stretch>
        </p:blipFill>
        <p:spPr>
          <a:xfrm>
            <a:off x="1621971" y="6338646"/>
            <a:ext cx="790444" cy="519353"/>
          </a:xfrm>
          <a:prstGeom prst="rect">
            <a:avLst/>
          </a:prstGeom>
        </p:spPr>
      </p:pic>
    </p:spTree>
    <p:extLst>
      <p:ext uri="{BB962C8B-B14F-4D97-AF65-F5344CB8AC3E}">
        <p14:creationId xmlns:p14="http://schemas.microsoft.com/office/powerpoint/2010/main" val="428844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smtClean="0"/>
              <a:t>LIBE Committee Amendment33 </a:t>
            </a:r>
            <a:endParaRPr lang="en-GB" dirty="0"/>
          </a:p>
        </p:txBody>
      </p:sp>
      <p:sp>
        <p:nvSpPr>
          <p:cNvPr id="3" name="Segnaposto contenuto 2"/>
          <p:cNvSpPr>
            <a:spLocks noGrp="1"/>
          </p:cNvSpPr>
          <p:nvPr>
            <p:ph idx="1"/>
          </p:nvPr>
        </p:nvSpPr>
        <p:spPr>
          <a:xfrm>
            <a:off x="394138" y="1261242"/>
            <a:ext cx="11414234" cy="4864928"/>
          </a:xfrm>
        </p:spPr>
        <p:txBody>
          <a:bodyPr>
            <a:normAutofit fontScale="92500" lnSpcReduction="10000"/>
          </a:bodyPr>
          <a:lstStyle/>
          <a:p>
            <a:pPr marL="0" indent="0">
              <a:buNone/>
            </a:pPr>
            <a:r>
              <a:rPr lang="en-US" i="1" dirty="0" smtClean="0"/>
              <a:t>“Each MS shall take the necessary measures to enable judicial authorities to confiscate, as </a:t>
            </a:r>
            <a:r>
              <a:rPr lang="en-US" b="1" i="1" dirty="0" smtClean="0"/>
              <a:t>a criminal sanction</a:t>
            </a:r>
            <a:r>
              <a:rPr lang="en-US" i="1" dirty="0" smtClean="0"/>
              <a:t>, proceeds and instrumentalities </a:t>
            </a:r>
            <a:r>
              <a:rPr lang="en-US" b="1" i="1" dirty="0" smtClean="0"/>
              <a:t>without a criminal conviction </a:t>
            </a:r>
            <a:r>
              <a:rPr lang="en-US" i="1" dirty="0" smtClean="0"/>
              <a:t>where a court is convinced on the basis of specific circumstances and all the available evidence that those assets derive from activities of a criminal nature, while fully respecting the provisions of Article 6 of the ECHR and the ECFR. Such confiscation </a:t>
            </a:r>
            <a:r>
              <a:rPr lang="en-US" b="1" i="1" dirty="0" smtClean="0"/>
              <a:t>is to be considered of criminal nature </a:t>
            </a:r>
            <a:r>
              <a:rPr lang="en-US" i="1" dirty="0" smtClean="0"/>
              <a:t>according, amongst others, to the following criteria: (</a:t>
            </a:r>
            <a:r>
              <a:rPr lang="en-US" i="1" dirty="0" err="1" smtClean="0"/>
              <a:t>i</a:t>
            </a:r>
            <a:r>
              <a:rPr lang="en-US" i="1" dirty="0" smtClean="0"/>
              <a:t>) the legal classification of the offence under national law, (ii) the nature of the offence and (iii) the degree of severity of the penalty that the person concerned risks incurring and </a:t>
            </a:r>
            <a:r>
              <a:rPr lang="en-US" b="1" i="1" dirty="0" smtClean="0"/>
              <a:t>shall also be in line with national constitutional law</a:t>
            </a:r>
            <a:r>
              <a:rPr lang="en-US" i="1" dirty="0" smtClean="0"/>
              <a:t>”.</a:t>
            </a:r>
            <a:endParaRPr lang="it-IT" i="1" dirty="0"/>
          </a:p>
        </p:txBody>
      </p:sp>
      <p:sp>
        <p:nvSpPr>
          <p:cNvPr id="4" name="Segnaposto piè di pagina 3"/>
          <p:cNvSpPr>
            <a:spLocks noGrp="1"/>
          </p:cNvSpPr>
          <p:nvPr>
            <p:ph type="ftr" sz="quarter" idx="11"/>
          </p:nvPr>
        </p:nvSpPr>
        <p:spPr>
          <a:xfrm>
            <a:off x="949233" y="6357257"/>
            <a:ext cx="10263249" cy="467654"/>
          </a:xfrm>
        </p:spPr>
        <p:txBody>
          <a:bodyPr/>
          <a:lstStyle/>
          <a:p>
            <a:endParaRPr lang="en-US" dirty="0" smtClean="0"/>
          </a:p>
          <a:p>
            <a:r>
              <a:rPr lang="en-US" sz="1500" b="1" dirty="0" smtClean="0">
                <a:solidFill>
                  <a:schemeClr val="tx1">
                    <a:lumMod val="95000"/>
                    <a:lumOff val="5000"/>
                  </a:schemeClr>
                </a:solidFill>
              </a:rPr>
              <a:t>IMPROVING COOPERATION BETWEEN EU MEMBER STATES IN CONFISCATION PROCEDURES</a:t>
            </a:r>
            <a:endParaRPr lang="en-US" sz="1500" b="1" dirty="0">
              <a:solidFill>
                <a:schemeClr val="tx1">
                  <a:lumMod val="95000"/>
                  <a:lumOff val="5000"/>
                </a:schemeClr>
              </a:solidFill>
            </a:endParaRPr>
          </a:p>
          <a:p>
            <a:r>
              <a:rPr lang="en-US" sz="1500" b="1" dirty="0">
                <a:solidFill>
                  <a:schemeClr val="tx1">
                    <a:lumMod val="95000"/>
                    <a:lumOff val="5000"/>
                  </a:schemeClr>
                </a:solidFill>
              </a:rPr>
              <a:t>Supported by the Justice </a:t>
            </a:r>
            <a:r>
              <a:rPr lang="en-US" sz="1500" b="1" dirty="0" err="1" smtClean="0">
                <a:solidFill>
                  <a:schemeClr val="tx1">
                    <a:lumMod val="95000"/>
                    <a:lumOff val="5000"/>
                  </a:schemeClr>
                </a:solidFill>
              </a:rPr>
              <a:t>Programme</a:t>
            </a:r>
            <a:r>
              <a:rPr lang="en-US" sz="1500" b="1" dirty="0" smtClean="0">
                <a:solidFill>
                  <a:schemeClr val="tx1">
                    <a:lumMod val="95000"/>
                    <a:lumOff val="5000"/>
                  </a:schemeClr>
                </a:solidFill>
              </a:rPr>
              <a:t> of </a:t>
            </a:r>
            <a:r>
              <a:rPr lang="en-US" sz="1500" b="1" dirty="0">
                <a:solidFill>
                  <a:schemeClr val="tx1">
                    <a:lumMod val="95000"/>
                    <a:lumOff val="5000"/>
                  </a:schemeClr>
                </a:solidFill>
              </a:rPr>
              <a:t>the European Union</a:t>
            </a:r>
            <a:br>
              <a:rPr lang="en-US" sz="1500" b="1" dirty="0">
                <a:solidFill>
                  <a:schemeClr val="tx1">
                    <a:lumMod val="95000"/>
                    <a:lumOff val="5000"/>
                  </a:schemeClr>
                </a:solidFill>
              </a:rPr>
            </a:br>
            <a:endParaRPr lang="it-IT" dirty="0"/>
          </a:p>
        </p:txBody>
      </p:sp>
      <p:sp>
        <p:nvSpPr>
          <p:cNvPr id="5" name="Segnaposto numero diapositiva 4"/>
          <p:cNvSpPr>
            <a:spLocks noGrp="1"/>
          </p:cNvSpPr>
          <p:nvPr>
            <p:ph type="sldNum" sz="quarter" idx="12"/>
          </p:nvPr>
        </p:nvSpPr>
        <p:spPr/>
        <p:txBody>
          <a:bodyPr/>
          <a:lstStyle/>
          <a:p>
            <a:fld id="{5D0FA108-0AF4-466B-AF3F-890A4C8ADF12}" type="slidenum">
              <a:rPr lang="it-IT" smtClean="0"/>
              <a:t>9</a:t>
            </a:fld>
            <a:endParaRPr lang="it-IT"/>
          </a:p>
        </p:txBody>
      </p:sp>
      <p:pic>
        <p:nvPicPr>
          <p:cNvPr id="6" name="Image 7"/>
          <p:cNvPicPr>
            <a:picLocks noChangeAspect="1"/>
          </p:cNvPicPr>
          <p:nvPr/>
        </p:nvPicPr>
        <p:blipFill>
          <a:blip r:embed="rId3"/>
          <a:stretch>
            <a:fillRect/>
          </a:stretch>
        </p:blipFill>
        <p:spPr>
          <a:xfrm>
            <a:off x="1621971" y="6338646"/>
            <a:ext cx="790444" cy="519353"/>
          </a:xfrm>
          <a:prstGeom prst="rect">
            <a:avLst/>
          </a:prstGeom>
        </p:spPr>
      </p:pic>
    </p:spTree>
    <p:extLst>
      <p:ext uri="{BB962C8B-B14F-4D97-AF65-F5344CB8AC3E}">
        <p14:creationId xmlns:p14="http://schemas.microsoft.com/office/powerpoint/2010/main" val="357717860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2084</TotalTime>
  <Words>1280</Words>
  <Application>Microsoft Macintosh PowerPoint</Application>
  <PresentationFormat>Widescreen</PresentationFormat>
  <Paragraphs>119</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Wingdings</vt:lpstr>
      <vt:lpstr>Tema di Office</vt:lpstr>
      <vt:lpstr>Non-conviction  based confiscation</vt:lpstr>
      <vt:lpstr>Non-conviction based confiscation: introductory remarks</vt:lpstr>
      <vt:lpstr>PowerPoint Presentation</vt:lpstr>
      <vt:lpstr>UN Convention against Corruption (2003), Art. 54</vt:lpstr>
      <vt:lpstr>Financial Action Task Force (FATF) Recommendations 2012-2017</vt:lpstr>
      <vt:lpstr>Non-conviction based confiscation in the EU area</vt:lpstr>
      <vt:lpstr>Directive 2014/42/EU Art. 4(2)</vt:lpstr>
      <vt:lpstr>Directive 2014/42/EU Art. 4(2)</vt:lpstr>
      <vt:lpstr>LIBE Committee Amendment33 </vt:lpstr>
      <vt:lpstr>Proposal for a Regulation on the mutual recognition of freezing and confiscation orders (COM(2016)819final)</vt:lpstr>
      <vt:lpstr>Proposal for a Regulation on the mutual recognition of freezing and confiscation orders (COM(2016)819final)</vt:lpstr>
    </vt:vector>
  </TitlesOfParts>
  <Company>Hewlett-Packard Company</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 conviction based confiscation</dc:title>
  <dc:creator>Ciro</dc:creator>
  <cp:lastModifiedBy>michele simonato</cp:lastModifiedBy>
  <cp:revision>23</cp:revision>
  <cp:lastPrinted>2017-11-23T10:37:14Z</cp:lastPrinted>
  <dcterms:created xsi:type="dcterms:W3CDTF">2017-11-19T10:15:42Z</dcterms:created>
  <dcterms:modified xsi:type="dcterms:W3CDTF">2017-11-23T10:37:35Z</dcterms:modified>
</cp:coreProperties>
</file>