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8"/>
  </p:notesMasterIdLst>
  <p:handoutMasterIdLst>
    <p:handoutMasterId r:id="rId29"/>
  </p:handoutMasterIdLst>
  <p:sldIdLst>
    <p:sldId id="279" r:id="rId2"/>
    <p:sldId id="380" r:id="rId3"/>
    <p:sldId id="309" r:id="rId4"/>
    <p:sldId id="281" r:id="rId5"/>
    <p:sldId id="369" r:id="rId6"/>
    <p:sldId id="370" r:id="rId7"/>
    <p:sldId id="371" r:id="rId8"/>
    <p:sldId id="372" r:id="rId9"/>
    <p:sldId id="373" r:id="rId10"/>
    <p:sldId id="333" r:id="rId11"/>
    <p:sldId id="334" r:id="rId12"/>
    <p:sldId id="374" r:id="rId13"/>
    <p:sldId id="341" r:id="rId14"/>
    <p:sldId id="342" r:id="rId15"/>
    <p:sldId id="381" r:id="rId16"/>
    <p:sldId id="382" r:id="rId17"/>
    <p:sldId id="295" r:id="rId18"/>
    <p:sldId id="322" r:id="rId19"/>
    <p:sldId id="320" r:id="rId20"/>
    <p:sldId id="327" r:id="rId21"/>
    <p:sldId id="375" r:id="rId22"/>
    <p:sldId id="376" r:id="rId23"/>
    <p:sldId id="377" r:id="rId24"/>
    <p:sldId id="378" r:id="rId25"/>
    <p:sldId id="379" r:id="rId26"/>
    <p:sldId id="31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D82D"/>
    <a:srgbClr val="D6BE10"/>
    <a:srgbClr val="83AEE1"/>
    <a:srgbClr val="0066FF"/>
    <a:srgbClr val="C40000"/>
    <a:srgbClr val="22518A"/>
    <a:srgbClr val="9ABC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6171" autoAdjust="0"/>
  </p:normalViewPr>
  <p:slideViewPr>
    <p:cSldViewPr>
      <p:cViewPr varScale="1">
        <p:scale>
          <a:sx n="64" d="100"/>
          <a:sy n="64" d="100"/>
        </p:scale>
        <p:origin x="159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32" d="100"/>
          <a:sy n="32" d="100"/>
        </p:scale>
        <p:origin x="-234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6C28E0-876D-467A-9BDA-DB72AD7AAA7A}"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5FCA879E-B520-42AD-843A-4B88D8092F9D}">
      <dgm:prSet phldrT="[Text]" custT="1"/>
      <dgm:spPr>
        <a:noFill/>
      </dgm:spPr>
      <dgm:t>
        <a:bodyPr/>
        <a:lstStyle/>
        <a:p>
          <a:r>
            <a:rPr lang="en-GB" sz="2000" b="1" dirty="0" smtClean="0">
              <a:solidFill>
                <a:schemeClr val="bg1"/>
              </a:solidFill>
            </a:rPr>
            <a:t>PROCEEDS OF ORGANISED CRIME</a:t>
          </a:r>
          <a:endParaRPr lang="en-GB" sz="2000" b="1" dirty="0">
            <a:solidFill>
              <a:schemeClr val="bg1"/>
            </a:solidFill>
          </a:endParaRPr>
        </a:p>
      </dgm:t>
    </dgm:pt>
    <dgm:pt modelId="{95D7A395-C3DC-4423-97F2-DB1E365A4E90}" type="parTrans" cxnId="{2996BBEA-E1C1-4078-8E7A-90B36686D578}">
      <dgm:prSet/>
      <dgm:spPr/>
      <dgm:t>
        <a:bodyPr/>
        <a:lstStyle/>
        <a:p>
          <a:endParaRPr lang="en-GB"/>
        </a:p>
      </dgm:t>
    </dgm:pt>
    <dgm:pt modelId="{F75027E4-87CB-417C-A276-AA4B7904B197}" type="sibTrans" cxnId="{2996BBEA-E1C1-4078-8E7A-90B36686D578}">
      <dgm:prSet/>
      <dgm:spPr/>
      <dgm:t>
        <a:bodyPr/>
        <a:lstStyle/>
        <a:p>
          <a:endParaRPr lang="en-GB"/>
        </a:p>
      </dgm:t>
    </dgm:pt>
    <dgm:pt modelId="{2BEE71D8-7BED-479D-8101-B1C2B2CD04A0}" type="pres">
      <dgm:prSet presAssocID="{936C28E0-876D-467A-9BDA-DB72AD7AAA7A}" presName="Name0" presStyleCnt="0">
        <dgm:presLayoutVars>
          <dgm:dir/>
          <dgm:animLvl val="lvl"/>
          <dgm:resizeHandles val="exact"/>
        </dgm:presLayoutVars>
      </dgm:prSet>
      <dgm:spPr/>
      <dgm:t>
        <a:bodyPr/>
        <a:lstStyle/>
        <a:p>
          <a:endParaRPr lang="en-GB"/>
        </a:p>
      </dgm:t>
    </dgm:pt>
    <dgm:pt modelId="{B20506CB-73C9-4C41-9165-3CF8D44B55D9}" type="pres">
      <dgm:prSet presAssocID="{5FCA879E-B520-42AD-843A-4B88D8092F9D}" presName="parTxOnly" presStyleLbl="node1" presStyleIdx="0" presStyleCnt="1" custScaleX="68893" custLinFactNeighborX="-34014">
        <dgm:presLayoutVars>
          <dgm:chMax val="0"/>
          <dgm:chPref val="0"/>
          <dgm:bulletEnabled val="1"/>
        </dgm:presLayoutVars>
      </dgm:prSet>
      <dgm:spPr/>
      <dgm:t>
        <a:bodyPr/>
        <a:lstStyle/>
        <a:p>
          <a:endParaRPr lang="en-GB"/>
        </a:p>
      </dgm:t>
    </dgm:pt>
  </dgm:ptLst>
  <dgm:cxnLst>
    <dgm:cxn modelId="{2996BBEA-E1C1-4078-8E7A-90B36686D578}" srcId="{936C28E0-876D-467A-9BDA-DB72AD7AAA7A}" destId="{5FCA879E-B520-42AD-843A-4B88D8092F9D}" srcOrd="0" destOrd="0" parTransId="{95D7A395-C3DC-4423-97F2-DB1E365A4E90}" sibTransId="{F75027E4-87CB-417C-A276-AA4B7904B197}"/>
    <dgm:cxn modelId="{3299F8CE-67D4-4266-8F34-1DC30CEFA4C3}" type="presOf" srcId="{936C28E0-876D-467A-9BDA-DB72AD7AAA7A}" destId="{2BEE71D8-7BED-479D-8101-B1C2B2CD04A0}" srcOrd="0" destOrd="0" presId="urn:microsoft.com/office/officeart/2005/8/layout/chevron1"/>
    <dgm:cxn modelId="{9E9A0A12-0D27-4B8E-810F-036F12DF514F}" type="presOf" srcId="{5FCA879E-B520-42AD-843A-4B88D8092F9D}" destId="{B20506CB-73C9-4C41-9165-3CF8D44B55D9}" srcOrd="0" destOrd="0" presId="urn:microsoft.com/office/officeart/2005/8/layout/chevron1"/>
    <dgm:cxn modelId="{25585845-EBC8-4E17-BB89-8D61B18C9A8E}" type="presParOf" srcId="{2BEE71D8-7BED-479D-8101-B1C2B2CD04A0}" destId="{B20506CB-73C9-4C41-9165-3CF8D44B55D9}" srcOrd="0" destOrd="0" presId="urn:microsoft.com/office/officeart/2005/8/layout/chevron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6C28E0-876D-467A-9BDA-DB72AD7AAA7A}"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5FCA879E-B520-42AD-843A-4B88D8092F9D}">
      <dgm:prSet phldrT="[Text]"/>
      <dgm:spPr>
        <a:noFill/>
      </dgm:spPr>
      <dgm:t>
        <a:bodyPr/>
        <a:lstStyle/>
        <a:p>
          <a:r>
            <a:rPr lang="en-GB" b="1" dirty="0" smtClean="0">
              <a:solidFill>
                <a:schemeClr val="bg1"/>
              </a:solidFill>
            </a:rPr>
            <a:t>VULNERABILITIES</a:t>
          </a:r>
          <a:endParaRPr lang="en-GB" b="1" dirty="0">
            <a:solidFill>
              <a:schemeClr val="bg1"/>
            </a:solidFill>
          </a:endParaRPr>
        </a:p>
      </dgm:t>
    </dgm:pt>
    <dgm:pt modelId="{95D7A395-C3DC-4423-97F2-DB1E365A4E90}" type="parTrans" cxnId="{2996BBEA-E1C1-4078-8E7A-90B36686D578}">
      <dgm:prSet/>
      <dgm:spPr/>
      <dgm:t>
        <a:bodyPr/>
        <a:lstStyle/>
        <a:p>
          <a:endParaRPr lang="en-GB"/>
        </a:p>
      </dgm:t>
    </dgm:pt>
    <dgm:pt modelId="{F75027E4-87CB-417C-A276-AA4B7904B197}" type="sibTrans" cxnId="{2996BBEA-E1C1-4078-8E7A-90B36686D578}">
      <dgm:prSet/>
      <dgm:spPr/>
      <dgm:t>
        <a:bodyPr/>
        <a:lstStyle/>
        <a:p>
          <a:endParaRPr lang="en-GB"/>
        </a:p>
      </dgm:t>
    </dgm:pt>
    <dgm:pt modelId="{2BEE71D8-7BED-479D-8101-B1C2B2CD04A0}" type="pres">
      <dgm:prSet presAssocID="{936C28E0-876D-467A-9BDA-DB72AD7AAA7A}" presName="Name0" presStyleCnt="0">
        <dgm:presLayoutVars>
          <dgm:dir/>
          <dgm:animLvl val="lvl"/>
          <dgm:resizeHandles val="exact"/>
        </dgm:presLayoutVars>
      </dgm:prSet>
      <dgm:spPr/>
      <dgm:t>
        <a:bodyPr/>
        <a:lstStyle/>
        <a:p>
          <a:endParaRPr lang="en-GB"/>
        </a:p>
      </dgm:t>
    </dgm:pt>
    <dgm:pt modelId="{B20506CB-73C9-4C41-9165-3CF8D44B55D9}" type="pres">
      <dgm:prSet presAssocID="{5FCA879E-B520-42AD-843A-4B88D8092F9D}" presName="parTxOnly" presStyleLbl="node1" presStyleIdx="0" presStyleCnt="1" custScaleX="34913" custLinFactNeighborX="-34014">
        <dgm:presLayoutVars>
          <dgm:chMax val="0"/>
          <dgm:chPref val="0"/>
          <dgm:bulletEnabled val="1"/>
        </dgm:presLayoutVars>
      </dgm:prSet>
      <dgm:spPr/>
      <dgm:t>
        <a:bodyPr/>
        <a:lstStyle/>
        <a:p>
          <a:endParaRPr lang="en-GB"/>
        </a:p>
      </dgm:t>
    </dgm:pt>
  </dgm:ptLst>
  <dgm:cxnLst>
    <dgm:cxn modelId="{2996BBEA-E1C1-4078-8E7A-90B36686D578}" srcId="{936C28E0-876D-467A-9BDA-DB72AD7AAA7A}" destId="{5FCA879E-B520-42AD-843A-4B88D8092F9D}" srcOrd="0" destOrd="0" parTransId="{95D7A395-C3DC-4423-97F2-DB1E365A4E90}" sibTransId="{F75027E4-87CB-417C-A276-AA4B7904B197}"/>
    <dgm:cxn modelId="{A4AC7192-725B-476E-AAF8-BD2C81268708}" type="presOf" srcId="{936C28E0-876D-467A-9BDA-DB72AD7AAA7A}" destId="{2BEE71D8-7BED-479D-8101-B1C2B2CD04A0}" srcOrd="0" destOrd="0" presId="urn:microsoft.com/office/officeart/2005/8/layout/chevron1"/>
    <dgm:cxn modelId="{474C07F9-1694-42CF-8838-71490975D66B}" type="presOf" srcId="{5FCA879E-B520-42AD-843A-4B88D8092F9D}" destId="{B20506CB-73C9-4C41-9165-3CF8D44B55D9}" srcOrd="0" destOrd="0" presId="urn:microsoft.com/office/officeart/2005/8/layout/chevron1"/>
    <dgm:cxn modelId="{B6A4B942-2D51-4A37-8967-065D77E3E5CE}" type="presParOf" srcId="{2BEE71D8-7BED-479D-8101-B1C2B2CD04A0}" destId="{B20506CB-73C9-4C41-9165-3CF8D44B55D9}" srcOrd="0" destOrd="0" presId="urn:microsoft.com/office/officeart/2005/8/layout/chevron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6C28E0-876D-467A-9BDA-DB72AD7AAA7A}"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5FCA879E-B520-42AD-843A-4B88D8092F9D}">
      <dgm:prSet phldrT="[Text]" custT="1"/>
      <dgm:spPr>
        <a:noFill/>
      </dgm:spPr>
      <dgm:t>
        <a:bodyPr/>
        <a:lstStyle/>
        <a:p>
          <a:r>
            <a:rPr lang="en-GB" sz="2000" b="1" dirty="0" smtClean="0">
              <a:solidFill>
                <a:schemeClr val="bg1"/>
              </a:solidFill>
            </a:rPr>
            <a:t>EU LEGISLATIVE FRAMEWORK</a:t>
          </a:r>
          <a:endParaRPr lang="en-GB" sz="2000" b="1" dirty="0">
            <a:solidFill>
              <a:schemeClr val="bg1"/>
            </a:solidFill>
          </a:endParaRPr>
        </a:p>
      </dgm:t>
    </dgm:pt>
    <dgm:pt modelId="{95D7A395-C3DC-4423-97F2-DB1E365A4E90}" type="parTrans" cxnId="{2996BBEA-E1C1-4078-8E7A-90B36686D578}">
      <dgm:prSet/>
      <dgm:spPr/>
      <dgm:t>
        <a:bodyPr/>
        <a:lstStyle/>
        <a:p>
          <a:endParaRPr lang="en-GB"/>
        </a:p>
      </dgm:t>
    </dgm:pt>
    <dgm:pt modelId="{F75027E4-87CB-417C-A276-AA4B7904B197}" type="sibTrans" cxnId="{2996BBEA-E1C1-4078-8E7A-90B36686D578}">
      <dgm:prSet/>
      <dgm:spPr/>
      <dgm:t>
        <a:bodyPr/>
        <a:lstStyle/>
        <a:p>
          <a:endParaRPr lang="en-GB"/>
        </a:p>
      </dgm:t>
    </dgm:pt>
    <dgm:pt modelId="{2BEE71D8-7BED-479D-8101-B1C2B2CD04A0}" type="pres">
      <dgm:prSet presAssocID="{936C28E0-876D-467A-9BDA-DB72AD7AAA7A}" presName="Name0" presStyleCnt="0">
        <dgm:presLayoutVars>
          <dgm:dir/>
          <dgm:animLvl val="lvl"/>
          <dgm:resizeHandles val="exact"/>
        </dgm:presLayoutVars>
      </dgm:prSet>
      <dgm:spPr/>
      <dgm:t>
        <a:bodyPr/>
        <a:lstStyle/>
        <a:p>
          <a:endParaRPr lang="en-GB"/>
        </a:p>
      </dgm:t>
    </dgm:pt>
    <dgm:pt modelId="{B20506CB-73C9-4C41-9165-3CF8D44B55D9}" type="pres">
      <dgm:prSet presAssocID="{5FCA879E-B520-42AD-843A-4B88D8092F9D}" presName="parTxOnly" presStyleLbl="node1" presStyleIdx="0" presStyleCnt="1" custScaleX="67378" custLinFactNeighborX="-34014">
        <dgm:presLayoutVars>
          <dgm:chMax val="0"/>
          <dgm:chPref val="0"/>
          <dgm:bulletEnabled val="1"/>
        </dgm:presLayoutVars>
      </dgm:prSet>
      <dgm:spPr/>
      <dgm:t>
        <a:bodyPr/>
        <a:lstStyle/>
        <a:p>
          <a:endParaRPr lang="en-GB"/>
        </a:p>
      </dgm:t>
    </dgm:pt>
  </dgm:ptLst>
  <dgm:cxnLst>
    <dgm:cxn modelId="{2996BBEA-E1C1-4078-8E7A-90B36686D578}" srcId="{936C28E0-876D-467A-9BDA-DB72AD7AAA7A}" destId="{5FCA879E-B520-42AD-843A-4B88D8092F9D}" srcOrd="0" destOrd="0" parTransId="{95D7A395-C3DC-4423-97F2-DB1E365A4E90}" sibTransId="{F75027E4-87CB-417C-A276-AA4B7904B197}"/>
    <dgm:cxn modelId="{C86BB221-4BB4-40FD-8234-FF2DB0D79C1B}" type="presOf" srcId="{936C28E0-876D-467A-9BDA-DB72AD7AAA7A}" destId="{2BEE71D8-7BED-479D-8101-B1C2B2CD04A0}" srcOrd="0" destOrd="0" presId="urn:microsoft.com/office/officeart/2005/8/layout/chevron1"/>
    <dgm:cxn modelId="{397E0F24-DE9D-4304-A0F5-23B9714D26AC}" type="presOf" srcId="{5FCA879E-B520-42AD-843A-4B88D8092F9D}" destId="{B20506CB-73C9-4C41-9165-3CF8D44B55D9}" srcOrd="0" destOrd="0" presId="urn:microsoft.com/office/officeart/2005/8/layout/chevron1"/>
    <dgm:cxn modelId="{FA7E023D-5CF2-4142-A8DC-B837B1C640AD}" type="presParOf" srcId="{2BEE71D8-7BED-479D-8101-B1C2B2CD04A0}" destId="{B20506CB-73C9-4C41-9165-3CF8D44B55D9}" srcOrd="0" destOrd="0" presId="urn:microsoft.com/office/officeart/2005/8/layout/chevron1"/>
  </dgm:cxnLst>
  <dgm:bg>
    <a:noFill/>
  </dgm:bg>
  <dgm:whole/>
  <dgm:extLst>
    <a:ext uri="http://schemas.microsoft.com/office/drawing/2008/diagram">
      <dsp:dataModelExt xmlns:dsp="http://schemas.microsoft.com/office/drawing/2008/diagram" relId="rId7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6C28E0-876D-467A-9BDA-DB72AD7AAA7A}"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5FCA879E-B520-42AD-843A-4B88D8092F9D}">
      <dgm:prSet phldrT="[Text]"/>
      <dgm:spPr>
        <a:noFill/>
      </dgm:spPr>
      <dgm:t>
        <a:bodyPr/>
        <a:lstStyle/>
        <a:p>
          <a:r>
            <a:rPr lang="en-GB" b="1" dirty="0" smtClean="0">
              <a:solidFill>
                <a:schemeClr val="bg1"/>
              </a:solidFill>
            </a:rPr>
            <a:t>ECAB</a:t>
          </a:r>
          <a:endParaRPr lang="en-GB" b="1" dirty="0">
            <a:solidFill>
              <a:schemeClr val="bg1"/>
            </a:solidFill>
          </a:endParaRPr>
        </a:p>
      </dgm:t>
    </dgm:pt>
    <dgm:pt modelId="{95D7A395-C3DC-4423-97F2-DB1E365A4E90}" type="parTrans" cxnId="{2996BBEA-E1C1-4078-8E7A-90B36686D578}">
      <dgm:prSet/>
      <dgm:spPr/>
      <dgm:t>
        <a:bodyPr/>
        <a:lstStyle/>
        <a:p>
          <a:endParaRPr lang="en-GB"/>
        </a:p>
      </dgm:t>
    </dgm:pt>
    <dgm:pt modelId="{F75027E4-87CB-417C-A276-AA4B7904B197}" type="sibTrans" cxnId="{2996BBEA-E1C1-4078-8E7A-90B36686D578}">
      <dgm:prSet/>
      <dgm:spPr/>
      <dgm:t>
        <a:bodyPr/>
        <a:lstStyle/>
        <a:p>
          <a:endParaRPr lang="en-GB"/>
        </a:p>
      </dgm:t>
    </dgm:pt>
    <dgm:pt modelId="{2BEE71D8-7BED-479D-8101-B1C2B2CD04A0}" type="pres">
      <dgm:prSet presAssocID="{936C28E0-876D-467A-9BDA-DB72AD7AAA7A}" presName="Name0" presStyleCnt="0">
        <dgm:presLayoutVars>
          <dgm:dir/>
          <dgm:animLvl val="lvl"/>
          <dgm:resizeHandles val="exact"/>
        </dgm:presLayoutVars>
      </dgm:prSet>
      <dgm:spPr/>
      <dgm:t>
        <a:bodyPr/>
        <a:lstStyle/>
        <a:p>
          <a:endParaRPr lang="en-GB"/>
        </a:p>
      </dgm:t>
    </dgm:pt>
    <dgm:pt modelId="{B20506CB-73C9-4C41-9165-3CF8D44B55D9}" type="pres">
      <dgm:prSet presAssocID="{5FCA879E-B520-42AD-843A-4B88D8092F9D}" presName="parTxOnly" presStyleLbl="node1" presStyleIdx="0" presStyleCnt="1" custScaleX="34913" custLinFactNeighborX="-34014">
        <dgm:presLayoutVars>
          <dgm:chMax val="0"/>
          <dgm:chPref val="0"/>
          <dgm:bulletEnabled val="1"/>
        </dgm:presLayoutVars>
      </dgm:prSet>
      <dgm:spPr/>
      <dgm:t>
        <a:bodyPr/>
        <a:lstStyle/>
        <a:p>
          <a:endParaRPr lang="en-GB"/>
        </a:p>
      </dgm:t>
    </dgm:pt>
  </dgm:ptLst>
  <dgm:cxnLst>
    <dgm:cxn modelId="{2996BBEA-E1C1-4078-8E7A-90B36686D578}" srcId="{936C28E0-876D-467A-9BDA-DB72AD7AAA7A}" destId="{5FCA879E-B520-42AD-843A-4B88D8092F9D}" srcOrd="0" destOrd="0" parTransId="{95D7A395-C3DC-4423-97F2-DB1E365A4E90}" sibTransId="{F75027E4-87CB-417C-A276-AA4B7904B197}"/>
    <dgm:cxn modelId="{C5DC4A7E-8831-4AF1-A98F-BE6094D4605F}" type="presOf" srcId="{936C28E0-876D-467A-9BDA-DB72AD7AAA7A}" destId="{2BEE71D8-7BED-479D-8101-B1C2B2CD04A0}" srcOrd="0" destOrd="0" presId="urn:microsoft.com/office/officeart/2005/8/layout/chevron1"/>
    <dgm:cxn modelId="{7D67D0B9-CC7F-441B-8AFA-8A9BB84423FB}" type="presOf" srcId="{5FCA879E-B520-42AD-843A-4B88D8092F9D}" destId="{B20506CB-73C9-4C41-9165-3CF8D44B55D9}" srcOrd="0" destOrd="0" presId="urn:microsoft.com/office/officeart/2005/8/layout/chevron1"/>
    <dgm:cxn modelId="{541A3F13-39EB-457D-B00E-FF679D9CF3AA}" type="presParOf" srcId="{2BEE71D8-7BED-479D-8101-B1C2B2CD04A0}" destId="{B20506CB-73C9-4C41-9165-3CF8D44B55D9}" srcOrd="0" destOrd="0" presId="urn:microsoft.com/office/officeart/2005/8/layout/chevron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6C28E0-876D-467A-9BDA-DB72AD7AAA7A}"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5FCA879E-B520-42AD-843A-4B88D8092F9D}">
      <dgm:prSet phldrT="[Text]" custT="1"/>
      <dgm:spPr>
        <a:noFill/>
      </dgm:spPr>
      <dgm:t>
        <a:bodyPr/>
        <a:lstStyle/>
        <a:p>
          <a:r>
            <a:rPr lang="en-GB" sz="2000" b="1" dirty="0" smtClean="0">
              <a:solidFill>
                <a:schemeClr val="bg1"/>
              </a:solidFill>
            </a:rPr>
            <a:t>EMPACT Criminal Finances ML AR</a:t>
          </a:r>
          <a:endParaRPr lang="en-GB" sz="2000" b="1" dirty="0">
            <a:solidFill>
              <a:schemeClr val="bg1"/>
            </a:solidFill>
          </a:endParaRPr>
        </a:p>
      </dgm:t>
    </dgm:pt>
    <dgm:pt modelId="{95D7A395-C3DC-4423-97F2-DB1E365A4E90}" type="parTrans" cxnId="{2996BBEA-E1C1-4078-8E7A-90B36686D578}">
      <dgm:prSet/>
      <dgm:spPr/>
      <dgm:t>
        <a:bodyPr/>
        <a:lstStyle/>
        <a:p>
          <a:endParaRPr lang="en-GB"/>
        </a:p>
      </dgm:t>
    </dgm:pt>
    <dgm:pt modelId="{F75027E4-87CB-417C-A276-AA4B7904B197}" type="sibTrans" cxnId="{2996BBEA-E1C1-4078-8E7A-90B36686D578}">
      <dgm:prSet/>
      <dgm:spPr/>
      <dgm:t>
        <a:bodyPr/>
        <a:lstStyle/>
        <a:p>
          <a:endParaRPr lang="en-GB"/>
        </a:p>
      </dgm:t>
    </dgm:pt>
    <dgm:pt modelId="{2BEE71D8-7BED-479D-8101-B1C2B2CD04A0}" type="pres">
      <dgm:prSet presAssocID="{936C28E0-876D-467A-9BDA-DB72AD7AAA7A}" presName="Name0" presStyleCnt="0">
        <dgm:presLayoutVars>
          <dgm:dir/>
          <dgm:animLvl val="lvl"/>
          <dgm:resizeHandles val="exact"/>
        </dgm:presLayoutVars>
      </dgm:prSet>
      <dgm:spPr/>
      <dgm:t>
        <a:bodyPr/>
        <a:lstStyle/>
        <a:p>
          <a:endParaRPr lang="en-GB"/>
        </a:p>
      </dgm:t>
    </dgm:pt>
    <dgm:pt modelId="{B20506CB-73C9-4C41-9165-3CF8D44B55D9}" type="pres">
      <dgm:prSet presAssocID="{5FCA879E-B520-42AD-843A-4B88D8092F9D}" presName="parTxOnly" presStyleLbl="node1" presStyleIdx="0" presStyleCnt="1" custScaleX="79401" custScaleY="64027" custLinFactNeighborX="-14596" custLinFactNeighborY="10000">
        <dgm:presLayoutVars>
          <dgm:chMax val="0"/>
          <dgm:chPref val="0"/>
          <dgm:bulletEnabled val="1"/>
        </dgm:presLayoutVars>
      </dgm:prSet>
      <dgm:spPr/>
      <dgm:t>
        <a:bodyPr/>
        <a:lstStyle/>
        <a:p>
          <a:endParaRPr lang="en-GB"/>
        </a:p>
      </dgm:t>
    </dgm:pt>
  </dgm:ptLst>
  <dgm:cxnLst>
    <dgm:cxn modelId="{2996BBEA-E1C1-4078-8E7A-90B36686D578}" srcId="{936C28E0-876D-467A-9BDA-DB72AD7AAA7A}" destId="{5FCA879E-B520-42AD-843A-4B88D8092F9D}" srcOrd="0" destOrd="0" parTransId="{95D7A395-C3DC-4423-97F2-DB1E365A4E90}" sibTransId="{F75027E4-87CB-417C-A276-AA4B7904B197}"/>
    <dgm:cxn modelId="{0F89242B-83EB-A344-A375-A6D2CD76717D}" type="presOf" srcId="{5FCA879E-B520-42AD-843A-4B88D8092F9D}" destId="{B20506CB-73C9-4C41-9165-3CF8D44B55D9}" srcOrd="0" destOrd="0" presId="urn:microsoft.com/office/officeart/2005/8/layout/chevron1"/>
    <dgm:cxn modelId="{4292CF8E-E418-F945-8A8A-BA156567F24A}" type="presOf" srcId="{936C28E0-876D-467A-9BDA-DB72AD7AAA7A}" destId="{2BEE71D8-7BED-479D-8101-B1C2B2CD04A0}" srcOrd="0" destOrd="0" presId="urn:microsoft.com/office/officeart/2005/8/layout/chevron1"/>
    <dgm:cxn modelId="{4BCA82DA-6CF0-4140-9A30-D3B8A4FE1CEC}" type="presParOf" srcId="{2BEE71D8-7BED-479D-8101-B1C2B2CD04A0}" destId="{B20506CB-73C9-4C41-9165-3CF8D44B55D9}" srcOrd="0" destOrd="0" presId="urn:microsoft.com/office/officeart/2005/8/layout/chevron1"/>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506CB-73C9-4C41-9165-3CF8D44B55D9}">
      <dsp:nvSpPr>
        <dsp:cNvPr id="0" name=""/>
        <dsp:cNvSpPr/>
      </dsp:nvSpPr>
      <dsp:spPr>
        <a:xfrm>
          <a:off x="0" y="0"/>
          <a:ext cx="4248061" cy="347015"/>
        </a:xfrm>
        <a:prstGeom prst="chevron">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bg1"/>
              </a:solidFill>
            </a:rPr>
            <a:t>PROCEEDS OF ORGANISED CRIME</a:t>
          </a:r>
          <a:endParaRPr lang="en-GB" sz="2000" b="1" kern="1200" dirty="0">
            <a:solidFill>
              <a:schemeClr val="bg1"/>
            </a:solidFill>
          </a:endParaRPr>
        </a:p>
      </dsp:txBody>
      <dsp:txXfrm>
        <a:off x="173508" y="0"/>
        <a:ext cx="3901046" cy="3470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506CB-73C9-4C41-9165-3CF8D44B55D9}">
      <dsp:nvSpPr>
        <dsp:cNvPr id="0" name=""/>
        <dsp:cNvSpPr/>
      </dsp:nvSpPr>
      <dsp:spPr>
        <a:xfrm>
          <a:off x="0" y="0"/>
          <a:ext cx="2152795" cy="347015"/>
        </a:xfrm>
        <a:prstGeom prst="chevron">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bg1"/>
              </a:solidFill>
            </a:rPr>
            <a:t>VULNERABILITIES</a:t>
          </a:r>
          <a:endParaRPr lang="en-GB" sz="1800" b="1" kern="1200" dirty="0">
            <a:solidFill>
              <a:schemeClr val="bg1"/>
            </a:solidFill>
          </a:endParaRPr>
        </a:p>
      </dsp:txBody>
      <dsp:txXfrm>
        <a:off x="173508" y="0"/>
        <a:ext cx="1805780" cy="3470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506CB-73C9-4C41-9165-3CF8D44B55D9}">
      <dsp:nvSpPr>
        <dsp:cNvPr id="0" name=""/>
        <dsp:cNvSpPr/>
      </dsp:nvSpPr>
      <dsp:spPr>
        <a:xfrm>
          <a:off x="0" y="0"/>
          <a:ext cx="4154643" cy="347015"/>
        </a:xfrm>
        <a:prstGeom prst="chevron">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bg1"/>
              </a:solidFill>
            </a:rPr>
            <a:t>EU LEGISLATIVE FRAMEWORK</a:t>
          </a:r>
          <a:endParaRPr lang="en-GB" sz="2000" b="1" kern="1200" dirty="0">
            <a:solidFill>
              <a:schemeClr val="bg1"/>
            </a:solidFill>
          </a:endParaRPr>
        </a:p>
      </dsp:txBody>
      <dsp:txXfrm>
        <a:off x="173508" y="0"/>
        <a:ext cx="3807628" cy="3470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506CB-73C9-4C41-9165-3CF8D44B55D9}">
      <dsp:nvSpPr>
        <dsp:cNvPr id="0" name=""/>
        <dsp:cNvSpPr/>
      </dsp:nvSpPr>
      <dsp:spPr>
        <a:xfrm>
          <a:off x="0" y="0"/>
          <a:ext cx="2152795" cy="347015"/>
        </a:xfrm>
        <a:prstGeom prst="chevron">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bg1"/>
              </a:solidFill>
            </a:rPr>
            <a:t>ECAB</a:t>
          </a:r>
          <a:endParaRPr lang="en-GB" sz="2000" b="1" kern="1200" dirty="0">
            <a:solidFill>
              <a:schemeClr val="bg1"/>
            </a:solidFill>
          </a:endParaRPr>
        </a:p>
      </dsp:txBody>
      <dsp:txXfrm>
        <a:off x="173508" y="0"/>
        <a:ext cx="1805780" cy="3470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506CB-73C9-4C41-9165-3CF8D44B55D9}">
      <dsp:nvSpPr>
        <dsp:cNvPr id="0" name=""/>
        <dsp:cNvSpPr/>
      </dsp:nvSpPr>
      <dsp:spPr>
        <a:xfrm>
          <a:off x="0" y="1015539"/>
          <a:ext cx="5615626" cy="1811321"/>
        </a:xfrm>
        <a:prstGeom prst="chevron">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bg1"/>
              </a:solidFill>
            </a:rPr>
            <a:t>EMPACT Criminal Finances ML AR</a:t>
          </a:r>
          <a:endParaRPr lang="en-GB" sz="2000" b="1" kern="1200" dirty="0">
            <a:solidFill>
              <a:schemeClr val="bg1"/>
            </a:solidFill>
          </a:endParaRPr>
        </a:p>
      </dsp:txBody>
      <dsp:txXfrm>
        <a:off x="905661" y="1015539"/>
        <a:ext cx="3804305" cy="181132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D3F2DA-B6F3-4162-BAB4-86FF6B91F0E9}" type="datetimeFigureOut">
              <a:rPr lang="en-GB" smtClean="0"/>
              <a:t>28/06/2018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1E833E-4808-4E63-94F5-D3D5E2AD03A0}" type="slidenum">
              <a:rPr lang="en-GB" smtClean="0"/>
              <a:t>‹#›</a:t>
            </a:fld>
            <a:endParaRPr lang="en-GB"/>
          </a:p>
        </p:txBody>
      </p:sp>
    </p:spTree>
    <p:extLst>
      <p:ext uri="{BB962C8B-B14F-4D97-AF65-F5344CB8AC3E}">
        <p14:creationId xmlns:p14="http://schemas.microsoft.com/office/powerpoint/2010/main" val="897793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24753F-6DE7-4BD1-8A1E-7340EE65E81D}" type="datetimeFigureOut">
              <a:rPr lang="en-GB" smtClean="0"/>
              <a:t>28/06/2018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FD3F7B-9912-4224-83F6-8F4FF802A8E5}" type="slidenum">
              <a:rPr lang="en-GB" smtClean="0"/>
              <a:t>‹#›</a:t>
            </a:fld>
            <a:endParaRPr lang="en-GB"/>
          </a:p>
        </p:txBody>
      </p:sp>
    </p:spTree>
    <p:extLst>
      <p:ext uri="{BB962C8B-B14F-4D97-AF65-F5344CB8AC3E}">
        <p14:creationId xmlns:p14="http://schemas.microsoft.com/office/powerpoint/2010/main" val="16675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In order to disrupt organised crime activities it is essential to deprive criminals of the proceeds of crime. Organised crime groups are building large-scale international networks and amass substantial profits from various criminal activities. The proceeds of crime are laundered and re-injected into the legal economy.</a:t>
            </a:r>
          </a:p>
          <a:p>
            <a:pPr marL="171450" indent="-171450">
              <a:buFont typeface="Arial" panose="020B0604020202020204" pitchFamily="34" charset="0"/>
              <a:buChar char="•"/>
            </a:pP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The effectiveness of national anti-money laundering systems and international cooperation in this area are of paramount importance. However, even where crime proceeds have been successfully laundered, the assets of organised criminals can still be identified through financial intelligence and investigation, seized and recovered.</a:t>
            </a:r>
          </a:p>
          <a:p>
            <a:pPr marL="171450" indent="-171450">
              <a:buFont typeface="Arial" panose="020B0604020202020204" pitchFamily="34" charset="0"/>
              <a:buChar char="•"/>
            </a:pP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The confiscation and recovery of criminal assets is a very effective way to fight organised crime, which is essentially profit-driven. </a:t>
            </a:r>
          </a:p>
          <a:p>
            <a:pPr marL="171450" indent="-171450">
              <a:buFont typeface="Arial" panose="020B0604020202020204" pitchFamily="34" charset="0"/>
              <a:buChar char="•"/>
            </a:pP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Confiscation prevents that criminal wealth may be used to finance other criminal activities, jeopardise the confidence in the financial systems and corrupt legitimate society. Confiscation has a deterrent effect by strengthening the notion that “crime does not pay”. </a:t>
            </a:r>
          </a:p>
          <a:p>
            <a:pPr marL="171450" indent="-171450">
              <a:buFont typeface="Arial" panose="020B0604020202020204" pitchFamily="34" charset="0"/>
              <a:buChar char="•"/>
            </a:pP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This may help removing negative role models from local communities. </a:t>
            </a:r>
          </a:p>
          <a:p>
            <a:pPr marL="171450" indent="-171450">
              <a:buFont typeface="Arial" panose="020B0604020202020204" pitchFamily="34" charset="0"/>
              <a:buChar char="•"/>
            </a:pP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In some cases measures confiscating the proceeds of crime allow to target the decision-makers within criminal organisations, which are rarely investigated and prosecuted.</a:t>
            </a:r>
            <a:endParaRPr lang="en-GB" dirty="0"/>
          </a:p>
        </p:txBody>
      </p:sp>
      <p:sp>
        <p:nvSpPr>
          <p:cNvPr id="4" name="Slide Number Placeholder 3"/>
          <p:cNvSpPr>
            <a:spLocks noGrp="1"/>
          </p:cNvSpPr>
          <p:nvPr>
            <p:ph type="sldNum" sz="quarter" idx="10"/>
          </p:nvPr>
        </p:nvSpPr>
        <p:spPr/>
        <p:txBody>
          <a:bodyPr/>
          <a:lstStyle/>
          <a:p>
            <a:fld id="{E0FD3F7B-9912-4224-83F6-8F4FF802A8E5}" type="slidenum">
              <a:rPr lang="en-GB" smtClean="0"/>
              <a:t>2</a:t>
            </a:fld>
            <a:endParaRPr lang="en-GB"/>
          </a:p>
        </p:txBody>
      </p:sp>
    </p:spTree>
    <p:extLst>
      <p:ext uri="{BB962C8B-B14F-4D97-AF65-F5344CB8AC3E}">
        <p14:creationId xmlns:p14="http://schemas.microsoft.com/office/powerpoint/2010/main" val="3319767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6"/>
          <p:cNvSpPr>
            <a:spLocks noGrp="1" noChangeArrowheads="1"/>
          </p:cNvSpPr>
          <p:nvPr>
            <p:ph type="sldNum"/>
          </p:nvPr>
        </p:nvSpPr>
        <p:spPr>
          <a:ln/>
        </p:spPr>
        <p:txBody>
          <a:bodyPr/>
          <a:lstStyle/>
          <a:p>
            <a:fld id="{FFC0A785-2DA8-A140-AF73-E18754C2E1C7}" type="slidenum">
              <a:rPr lang="fr-FR"/>
              <a:pPr/>
              <a:t>25</a:t>
            </a:fld>
            <a:endParaRPr lang="fr-FR"/>
          </a:p>
        </p:txBody>
      </p:sp>
      <p:sp>
        <p:nvSpPr>
          <p:cNvPr id="25601" name="Text Box 1"/>
          <p:cNvSpPr txBox="1">
            <a:spLocks noChangeArrowheads="1"/>
          </p:cNvSpPr>
          <p:nvPr/>
        </p:nvSpPr>
        <p:spPr bwMode="auto">
          <a:xfrm>
            <a:off x="3884613" y="8685213"/>
            <a:ext cx="2940050" cy="427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169863">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b="1">
                <a:solidFill>
                  <a:srgbClr val="FFFFFF"/>
                </a:solidFill>
                <a:latin typeface="Calibri" charset="0"/>
                <a:ea typeface="ＭＳ Ｐゴシック" charset="0"/>
                <a:cs typeface="Microsoft YaHei" charset="0"/>
              </a:defRPr>
            </a:lvl1pPr>
            <a:lvl2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b="1">
                <a:solidFill>
                  <a:srgbClr val="FFFFFF"/>
                </a:solidFill>
                <a:latin typeface="Calibri" charset="0"/>
                <a:ea typeface="ＭＳ Ｐゴシック" charset="0"/>
                <a:cs typeface="Microsoft YaHei" charset="0"/>
              </a:defRPr>
            </a:lvl2pPr>
            <a:lvl3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b="1">
                <a:solidFill>
                  <a:srgbClr val="FFFFFF"/>
                </a:solidFill>
                <a:latin typeface="Calibri" charset="0"/>
                <a:ea typeface="ＭＳ Ｐゴシック" charset="0"/>
                <a:cs typeface="Microsoft YaHei" charset="0"/>
              </a:defRPr>
            </a:lvl3pPr>
            <a:lvl4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b="1">
                <a:solidFill>
                  <a:srgbClr val="FFFFFF"/>
                </a:solidFill>
                <a:latin typeface="Calibri" charset="0"/>
                <a:ea typeface="ＭＳ Ｐゴシック" charset="0"/>
                <a:cs typeface="Microsoft YaHei" charset="0"/>
              </a:defRPr>
            </a:lvl4pPr>
            <a:lvl5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b="1">
                <a:solidFill>
                  <a:srgbClr val="FFFFFF"/>
                </a:solidFill>
                <a:latin typeface="Calibri" charset="0"/>
                <a:ea typeface="ＭＳ Ｐゴシック" charset="0"/>
                <a:cs typeface="Microsoft YaHei" charset="0"/>
              </a:defRPr>
            </a:lvl5pPr>
            <a:lvl6pPr marL="2514600" indent="-228600" algn="just" defTabSz="449263" eaLnBrk="0" fontAlgn="base" hangingPunct="0">
              <a:spcBef>
                <a:spcPct val="0"/>
              </a:spcBef>
              <a:spcAft>
                <a:spcPct val="0"/>
              </a:spcAft>
              <a:buClr>
                <a:srgbClr val="000000"/>
              </a:buClr>
              <a:buSzPct val="100000"/>
              <a:buFont typeface="Times New Roman"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b="1">
                <a:solidFill>
                  <a:srgbClr val="FFFFFF"/>
                </a:solidFill>
                <a:latin typeface="Calibri" charset="0"/>
                <a:ea typeface="ＭＳ Ｐゴシック" charset="0"/>
                <a:cs typeface="Microsoft YaHei" charset="0"/>
              </a:defRPr>
            </a:lvl6pPr>
            <a:lvl7pPr marL="2971800" indent="-228600" algn="just" defTabSz="449263" eaLnBrk="0" fontAlgn="base" hangingPunct="0">
              <a:spcBef>
                <a:spcPct val="0"/>
              </a:spcBef>
              <a:spcAft>
                <a:spcPct val="0"/>
              </a:spcAft>
              <a:buClr>
                <a:srgbClr val="000000"/>
              </a:buClr>
              <a:buSzPct val="100000"/>
              <a:buFont typeface="Times New Roman"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b="1">
                <a:solidFill>
                  <a:srgbClr val="FFFFFF"/>
                </a:solidFill>
                <a:latin typeface="Calibri" charset="0"/>
                <a:ea typeface="ＭＳ Ｐゴシック" charset="0"/>
                <a:cs typeface="Microsoft YaHei" charset="0"/>
              </a:defRPr>
            </a:lvl7pPr>
            <a:lvl8pPr marL="3429000" indent="-228600" algn="just" defTabSz="449263" eaLnBrk="0" fontAlgn="base" hangingPunct="0">
              <a:spcBef>
                <a:spcPct val="0"/>
              </a:spcBef>
              <a:spcAft>
                <a:spcPct val="0"/>
              </a:spcAft>
              <a:buClr>
                <a:srgbClr val="000000"/>
              </a:buClr>
              <a:buSzPct val="100000"/>
              <a:buFont typeface="Times New Roman"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b="1">
                <a:solidFill>
                  <a:srgbClr val="FFFFFF"/>
                </a:solidFill>
                <a:latin typeface="Calibri" charset="0"/>
                <a:ea typeface="ＭＳ Ｐゴシック" charset="0"/>
                <a:cs typeface="Microsoft YaHei" charset="0"/>
              </a:defRPr>
            </a:lvl8pPr>
            <a:lvl9pPr marL="3886200" indent="-228600" algn="just" defTabSz="449263" eaLnBrk="0" fontAlgn="base" hangingPunct="0">
              <a:spcBef>
                <a:spcPct val="0"/>
              </a:spcBef>
              <a:spcAft>
                <a:spcPct val="0"/>
              </a:spcAft>
              <a:buClr>
                <a:srgbClr val="000000"/>
              </a:buClr>
              <a:buSzPct val="100000"/>
              <a:buFont typeface="Times New Roman"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b="1">
                <a:solidFill>
                  <a:srgbClr val="FFFFFF"/>
                </a:solidFill>
                <a:latin typeface="Calibri" charset="0"/>
                <a:ea typeface="ＭＳ Ｐゴシック" charset="0"/>
                <a:cs typeface="Microsoft YaHei" charset="0"/>
              </a:defRPr>
            </a:lvl9pPr>
          </a:lstStyle>
          <a:p>
            <a:pPr algn="r" eaLnBrk="1">
              <a:buClrTx/>
              <a:buFontTx/>
              <a:buNone/>
            </a:pPr>
            <a:fld id="{5A40AD3D-D443-DF48-9C6C-121228B9FC5D}" type="slidenum">
              <a:rPr lang="fr-FR" b="0">
                <a:solidFill>
                  <a:srgbClr val="000000"/>
                </a:solidFill>
                <a:latin typeface="Times New Roman" charset="0"/>
                <a:cs typeface="Segoe UI" charset="0"/>
              </a:rPr>
              <a:pPr algn="r" eaLnBrk="1">
                <a:buClrTx/>
                <a:buFontTx/>
                <a:buNone/>
              </a:pPr>
              <a:t>25</a:t>
            </a:fld>
            <a:endParaRPr lang="fr-FR" b="0">
              <a:solidFill>
                <a:srgbClr val="000000"/>
              </a:solidFill>
              <a:latin typeface="Times New Roman" charset="0"/>
              <a:cs typeface="Segoe UI" charset="0"/>
            </a:endParaRPr>
          </a:p>
        </p:txBody>
      </p:sp>
      <p:sp>
        <p:nvSpPr>
          <p:cNvPr id="25602" name="Text Box 2"/>
          <p:cNvSpPr txBox="1">
            <a:spLocks noGrp="1" noRot="1" noChangeAspect="1" noChangeArrowheads="1"/>
          </p:cNvSpPr>
          <p:nvPr>
            <p:ph type="sldImg"/>
          </p:nvPr>
        </p:nvSpPr>
        <p:spPr bwMode="auto">
          <a:xfrm>
            <a:off x="1371600" y="1143000"/>
            <a:ext cx="41148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5603" name="Text Box 3"/>
          <p:cNvSpPr txBox="1">
            <a:spLocks noChangeArrowheads="1"/>
          </p:cNvSpPr>
          <p:nvPr/>
        </p:nvSpPr>
        <p:spPr bwMode="auto">
          <a:xfrm>
            <a:off x="685800" y="4400550"/>
            <a:ext cx="5486400" cy="36004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nl-NL"/>
          </a:p>
        </p:txBody>
      </p:sp>
    </p:spTree>
    <p:extLst>
      <p:ext uri="{BB962C8B-B14F-4D97-AF65-F5344CB8AC3E}">
        <p14:creationId xmlns:p14="http://schemas.microsoft.com/office/powerpoint/2010/main" val="1944706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spc="0" dirty="0"/>
          </a:p>
        </p:txBody>
      </p:sp>
      <p:sp>
        <p:nvSpPr>
          <p:cNvPr id="4" name="Slide Number Placeholder 3"/>
          <p:cNvSpPr>
            <a:spLocks noGrp="1"/>
          </p:cNvSpPr>
          <p:nvPr>
            <p:ph type="sldNum" sz="quarter" idx="10"/>
          </p:nvPr>
        </p:nvSpPr>
        <p:spPr/>
        <p:txBody>
          <a:bodyPr/>
          <a:lstStyle/>
          <a:p>
            <a:fld id="{E0FD3F7B-9912-4224-83F6-8F4FF802A8E5}" type="slidenum">
              <a:rPr lang="en-GB" smtClean="0"/>
              <a:t>26</a:t>
            </a:fld>
            <a:endParaRPr lang="en-GB"/>
          </a:p>
        </p:txBody>
      </p:sp>
    </p:spTree>
    <p:extLst>
      <p:ext uri="{BB962C8B-B14F-4D97-AF65-F5344CB8AC3E}">
        <p14:creationId xmlns:p14="http://schemas.microsoft.com/office/powerpoint/2010/main" val="585889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At present the overall number of confiscation cases in the EU is relatively limited and the amounts recovered from organised crime are modest, especially if compared to the estimated revenues of organised criminal groups. An increased use of confiscation procedures is therefore desirable.</a:t>
            </a:r>
          </a:p>
          <a:p>
            <a:pPr marL="171450" indent="-171450">
              <a:buFont typeface="Arial" panose="020B0604020202020204" pitchFamily="34" charset="0"/>
              <a:buChar char="•"/>
            </a:pP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In spite of great efforts, resources and costs, the statistics on asset recovery are not thrilling…</a:t>
            </a:r>
          </a:p>
          <a:p>
            <a:pPr marL="0" indent="0">
              <a:buFont typeface="Arial" panose="020B0604020202020204" pitchFamily="34" charset="0"/>
              <a:buNone/>
            </a:pP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According to the UNODC, the </a:t>
            </a:r>
            <a:r>
              <a:rPr lang="en-GB" sz="1200" b="1" i="0" u="none" strike="noStrike" kern="1200" baseline="0" dirty="0" smtClean="0">
                <a:solidFill>
                  <a:schemeClr val="tx1"/>
                </a:solidFill>
                <a:latin typeface="+mn-lt"/>
                <a:ea typeface="+mn-ea"/>
                <a:cs typeface="+mn-cs"/>
              </a:rPr>
              <a:t>total </a:t>
            </a:r>
            <a:r>
              <a:rPr lang="en-GB" sz="1200" b="0" i="0" u="none" strike="noStrike" kern="1200" baseline="0" dirty="0" smtClean="0">
                <a:solidFill>
                  <a:schemeClr val="tx1"/>
                </a:solidFill>
                <a:latin typeface="+mn-lt"/>
                <a:ea typeface="+mn-ea"/>
                <a:cs typeface="+mn-cs"/>
              </a:rPr>
              <a:t>amount of criminal proceeds generated in 2009 was approximately €1.9 trillion (based on the numbers from </a:t>
            </a:r>
            <a:r>
              <a:rPr lang="en-GB" sz="1200" b="0" i="1" u="none" strike="noStrike" kern="1200" baseline="0" dirty="0" smtClean="0">
                <a:solidFill>
                  <a:schemeClr val="tx1"/>
                </a:solidFill>
                <a:latin typeface="+mn-lt"/>
                <a:ea typeface="+mn-ea"/>
                <a:cs typeface="+mn-cs"/>
              </a:rPr>
              <a:t>Does crime still pay? </a:t>
            </a:r>
            <a:r>
              <a:rPr lang="en-GB" sz="1200" b="0" i="0" u="none" strike="noStrike" kern="1200" baseline="0" dirty="0" smtClean="0">
                <a:solidFill>
                  <a:schemeClr val="tx1"/>
                </a:solidFill>
                <a:latin typeface="+mn-lt"/>
                <a:ea typeface="+mn-ea"/>
                <a:cs typeface="+mn-cs"/>
              </a:rPr>
              <a:t>report made by ECAB in 2016).</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(for more info check https://www.europol.europa.eu/newsroom/news/does-crime-still-pay )</a:t>
            </a:r>
          </a:p>
          <a:p>
            <a:pPr marL="171450" indent="-171450">
              <a:buFont typeface="Arial" panose="020B0604020202020204" pitchFamily="34" charset="0"/>
              <a:buChar char="•"/>
            </a:pP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Illicit markets generated about €110 billion annually in </a:t>
            </a:r>
            <a:r>
              <a:rPr lang="en-GB" sz="1200" b="1" i="0" u="none" strike="noStrike" kern="1200" baseline="0" dirty="0" smtClean="0">
                <a:solidFill>
                  <a:schemeClr val="tx1"/>
                </a:solidFill>
                <a:latin typeface="+mn-lt"/>
                <a:ea typeface="+mn-ea"/>
                <a:cs typeface="+mn-cs"/>
              </a:rPr>
              <a:t>the European Union</a:t>
            </a:r>
            <a:r>
              <a:rPr lang="en-GB" sz="1200" b="0" i="0" u="none" strike="noStrike" kern="1200" baseline="0" dirty="0" smtClean="0">
                <a:solidFill>
                  <a:schemeClr val="tx1"/>
                </a:solidFill>
                <a:latin typeface="+mn-lt"/>
                <a:ea typeface="+mn-ea"/>
                <a:cs typeface="+mn-cs"/>
              </a:rPr>
              <a:t>. </a:t>
            </a:r>
          </a:p>
          <a:p>
            <a:pPr marL="171450" indent="-171450">
              <a:buFont typeface="Arial" panose="020B0604020202020204" pitchFamily="34" charset="0"/>
              <a:buChar char="•"/>
            </a:pP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The annual value of provisionally </a:t>
            </a:r>
            <a:r>
              <a:rPr lang="en-GB" sz="1200" b="1" i="0" u="none" strike="noStrike" kern="1200" baseline="0" dirty="0" smtClean="0">
                <a:solidFill>
                  <a:schemeClr val="tx1"/>
                </a:solidFill>
                <a:latin typeface="+mn-lt"/>
                <a:ea typeface="+mn-ea"/>
                <a:cs typeface="+mn-cs"/>
              </a:rPr>
              <a:t>seized/frozen </a:t>
            </a:r>
            <a:r>
              <a:rPr lang="en-GB" sz="1200" b="0" i="0" u="none" strike="noStrike" kern="1200" baseline="0" dirty="0" smtClean="0">
                <a:solidFill>
                  <a:schemeClr val="tx1"/>
                </a:solidFill>
                <a:latin typeface="+mn-lt"/>
                <a:ea typeface="+mn-ea"/>
                <a:cs typeface="+mn-cs"/>
              </a:rPr>
              <a:t>assets in the </a:t>
            </a:r>
            <a:r>
              <a:rPr lang="en-GB" sz="1200" b="1" i="0" u="none" strike="noStrike" kern="1200" baseline="0" dirty="0" smtClean="0">
                <a:solidFill>
                  <a:schemeClr val="tx1"/>
                </a:solidFill>
                <a:latin typeface="+mn-lt"/>
                <a:ea typeface="+mn-ea"/>
                <a:cs typeface="+mn-cs"/>
              </a:rPr>
              <a:t>EU </a:t>
            </a:r>
            <a:r>
              <a:rPr lang="en-GB" sz="1200" b="0" i="0" u="none" strike="noStrike" kern="1200" baseline="0" dirty="0" smtClean="0">
                <a:solidFill>
                  <a:schemeClr val="tx1"/>
                </a:solidFill>
                <a:latin typeface="+mn-lt"/>
                <a:ea typeface="+mn-ea"/>
                <a:cs typeface="+mn-cs"/>
              </a:rPr>
              <a:t>is around €2.4 billion, i.e. around 2.2%.</a:t>
            </a:r>
          </a:p>
          <a:p>
            <a:pPr marL="171450" indent="-171450">
              <a:buFont typeface="Arial" panose="020B0604020202020204" pitchFamily="34" charset="0"/>
              <a:buChar char="•"/>
            </a:pP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However only €1.2 billion , i.e. 1.1% of the criminal profits generated on the EU level were finally </a:t>
            </a:r>
            <a:r>
              <a:rPr lang="en-GB" sz="1200" b="1" i="0" u="none" strike="noStrike" kern="1200" baseline="0" dirty="0" smtClean="0">
                <a:solidFill>
                  <a:schemeClr val="tx1"/>
                </a:solidFill>
                <a:latin typeface="+mn-lt"/>
                <a:ea typeface="+mn-ea"/>
                <a:cs typeface="+mn-cs"/>
              </a:rPr>
              <a:t>confiscated in Europe</a:t>
            </a:r>
            <a:r>
              <a:rPr lang="en-GB" sz="1200" b="0" i="0" u="none" strike="noStrike" kern="1200" baseline="0" dirty="0" smtClean="0">
                <a:solidFill>
                  <a:schemeClr val="tx1"/>
                </a:solidFill>
                <a:latin typeface="+mn-lt"/>
                <a:ea typeface="+mn-ea"/>
                <a:cs typeface="+mn-cs"/>
              </a:rPr>
              <a:t>.</a:t>
            </a:r>
            <a:endParaRPr lang="en-GB" b="0" dirty="0" smtClean="0"/>
          </a:p>
          <a:p>
            <a:endParaRPr lang="en-GB"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Why does it happen? Many reasons: e.g. see below. </a:t>
            </a:r>
            <a:r>
              <a:rPr lang="en-GB" b="1" baseline="0" dirty="0" smtClean="0"/>
              <a:t>However another reason is presented by an outdated approach to cooperation and information exchange with the private sector.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baseline="0" dirty="0" smtClean="0"/>
          </a:p>
          <a:p>
            <a:pPr marL="742950" marR="0" lvl="1" indent="-285750" algn="l" defTabSz="914400" rtl="0" eaLnBrk="1" fontAlgn="auto" latinLnBrk="0" hangingPunct="1">
              <a:lnSpc>
                <a:spcPct val="100000"/>
              </a:lnSpc>
              <a:spcBef>
                <a:spcPts val="0"/>
              </a:spcBef>
              <a:spcAft>
                <a:spcPts val="0"/>
              </a:spcAft>
              <a:buClrTx/>
              <a:buSzTx/>
              <a:buFont typeface="+mj-lt"/>
              <a:buAutoNum type="romanUcPeriod"/>
              <a:tabLst/>
              <a:defRPr/>
            </a:pPr>
            <a:r>
              <a:rPr lang="en-GB" altLang="en-US" dirty="0" smtClean="0"/>
              <a:t>Countries lack the resources and expertise to conduct financial investigations. While some countries have specific training for officers who will be qualified as financial investigators, others do not. Even those which do, have limited numbers, and financial investigations cannot be conducted alongside all normal criminal investigations. Greater resources and better trained officers are required at national level to ensure that financial investigations are commenced at the earliest opportunity in cases where there may be substantial criminal profits.</a:t>
            </a:r>
          </a:p>
          <a:p>
            <a:pPr marL="742950" lvl="1" indent="-285750">
              <a:buFont typeface="+mj-lt"/>
              <a:buAutoNum type="romanUcPeriod"/>
            </a:pPr>
            <a:r>
              <a:rPr lang="en-GB" sz="1200" b="0" i="0" u="none" strike="noStrike" kern="1200" baseline="0" dirty="0" smtClean="0">
                <a:solidFill>
                  <a:schemeClr val="tx1"/>
                </a:solidFill>
                <a:latin typeface="+mn-lt"/>
                <a:ea typeface="+mn-ea"/>
                <a:cs typeface="+mn-cs"/>
              </a:rPr>
              <a:t>Data is not harmonised across the EU and the collection of information is not performed using the same standards by each EU Member States, e.g. STRs. </a:t>
            </a:r>
            <a:r>
              <a:rPr lang="en-GB" altLang="en-US" dirty="0" smtClean="0"/>
              <a:t>Europol findings show that only between 10-20% of STRs are in fact put to any purpose – the vast majority go unexploited. </a:t>
            </a:r>
          </a:p>
          <a:p>
            <a:pPr marL="742950" lvl="1" indent="-285750">
              <a:buFont typeface="+mj-lt"/>
              <a:buAutoNum type="romanUcPeriod"/>
            </a:pPr>
            <a:r>
              <a:rPr lang="en-GB" altLang="en-US" dirty="0" smtClean="0"/>
              <a:t>The same can be true of reports around cash seizures and movements, which are rarely centralized, analysed or shared with intelligence or investigative agencies. </a:t>
            </a:r>
          </a:p>
          <a:p>
            <a:pPr marL="742950" lvl="1" indent="-285750">
              <a:buFont typeface="+mj-lt"/>
              <a:buAutoNum type="romanUcPeriod"/>
            </a:pPr>
            <a:r>
              <a:rPr lang="en-GB" altLang="en-US" dirty="0" smtClean="0"/>
              <a:t>The question of international cooperation presents significant barriers, especially in jurisdictions where few relationships are developed. </a:t>
            </a:r>
          </a:p>
          <a:p>
            <a:pPr marL="742950" lvl="1" indent="-285750">
              <a:buFont typeface="+mj-lt"/>
              <a:buAutoNum type="romanUcPeriod"/>
            </a:pPr>
            <a:endParaRPr lang="en-US" altLang="en-US" sz="1200" baseline="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0FD3F7B-9912-4224-83F6-8F4FF802A8E5}" type="slidenum">
              <a:rPr lang="en-GB" smtClean="0"/>
              <a:t>3</a:t>
            </a:fld>
            <a:endParaRPr lang="en-GB"/>
          </a:p>
        </p:txBody>
      </p:sp>
    </p:spTree>
    <p:extLst>
      <p:ext uri="{BB962C8B-B14F-4D97-AF65-F5344CB8AC3E}">
        <p14:creationId xmlns:p14="http://schemas.microsoft.com/office/powerpoint/2010/main" val="2539634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Four EU Framework Decisions are being implemented at national level with a view to ensure a common approach to confiscation. Three of them raise implementation issues.</a:t>
            </a:r>
          </a:p>
          <a:p>
            <a:pPr marL="171450" indent="-171450">
              <a:buFont typeface="Arial" panose="020B0604020202020204" pitchFamily="34" charset="0"/>
              <a:buChar char="•"/>
            </a:pP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1" u="none" strike="noStrike" kern="1200" baseline="0" dirty="0" smtClean="0">
                <a:solidFill>
                  <a:schemeClr val="tx1"/>
                </a:solidFill>
                <a:latin typeface="+mn-lt"/>
                <a:ea typeface="+mn-ea"/>
                <a:cs typeface="+mn-cs"/>
              </a:rPr>
              <a:t>Framework Decision 2001/500/JHA  </a:t>
            </a:r>
            <a:r>
              <a:rPr lang="en-GB" sz="1200" b="0" i="0" u="none" strike="noStrike" kern="1200" baseline="0" dirty="0" smtClean="0">
                <a:solidFill>
                  <a:schemeClr val="tx1"/>
                </a:solidFill>
                <a:latin typeface="+mn-lt"/>
                <a:ea typeface="+mn-ea"/>
                <a:cs typeface="+mn-cs"/>
              </a:rPr>
              <a:t>harmonised some MS provisions on confiscation and criminal sanctions for money laundering. Overall this text is relatively well transposed in most MS.</a:t>
            </a:r>
          </a:p>
          <a:p>
            <a:pPr marL="171450" indent="-171450">
              <a:buFont typeface="Arial" panose="020B0604020202020204" pitchFamily="34" charset="0"/>
              <a:buChar char="•"/>
            </a:pP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1" u="none" strike="noStrike" kern="1200" baseline="0" dirty="0" smtClean="0">
                <a:solidFill>
                  <a:schemeClr val="tx1"/>
                </a:solidFill>
                <a:latin typeface="+mn-lt"/>
                <a:ea typeface="+mn-ea"/>
                <a:cs typeface="+mn-cs"/>
              </a:rPr>
              <a:t>Framework Decision 2003/577/JHA  </a:t>
            </a:r>
            <a:r>
              <a:rPr lang="en-GB" sz="1200" b="0" i="0" u="none" strike="noStrike" kern="1200" baseline="0" dirty="0" smtClean="0">
                <a:solidFill>
                  <a:schemeClr val="tx1"/>
                </a:solidFill>
                <a:latin typeface="+mn-lt"/>
                <a:ea typeface="+mn-ea"/>
                <a:cs typeface="+mn-cs"/>
              </a:rPr>
              <a:t>applies the principle of mutual recognition to orders freezing property or evidence. There are significant delays in its transposition by the MS. Little information is available on the practical application of the provisions that should ensure that assets or evidence located in one MS can be frozen on the basis of a decision taken by a judicial authority in another MS and transmitted directly to the executing judicial authority by way of a specific certificate. It appears that the certificate to request the execution of freezing orders is rather difficult to complete and does not contain all the necessary fields. Therefore, judicial authorities tend to revert to the standard mutual legal assistance forms. Should this trend continue, this Framework Decision would not have fully achieved its objectives.</a:t>
            </a:r>
          </a:p>
          <a:p>
            <a:pPr marL="171450" indent="-171450">
              <a:buFont typeface="Arial" panose="020B0604020202020204" pitchFamily="34" charset="0"/>
              <a:buChar char="•"/>
            </a:pP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1" u="none" strike="noStrike" kern="1200" baseline="0" dirty="0" smtClean="0">
                <a:solidFill>
                  <a:schemeClr val="tx1"/>
                </a:solidFill>
                <a:latin typeface="+mn-lt"/>
                <a:ea typeface="+mn-ea"/>
                <a:cs typeface="+mn-cs"/>
              </a:rPr>
              <a:t>Framework Decision 2005/212/JHA6 </a:t>
            </a:r>
            <a:r>
              <a:rPr lang="en-GB" sz="1200" b="0" i="0" u="none" strike="noStrike" kern="1200" baseline="0" dirty="0" smtClean="0">
                <a:solidFill>
                  <a:schemeClr val="tx1"/>
                </a:solidFill>
                <a:latin typeface="+mn-lt"/>
                <a:ea typeface="+mn-ea"/>
                <a:cs typeface="+mn-cs"/>
              </a:rPr>
              <a:t>aims at ensuring that MS introduce effective rules on confiscation, including rules on proof with regard to the source of the assets concerned. The Commission's implementation report of December 20077 showed that most MS are slow in putting in place measures to allow more widespread confiscation. It appears that the text's provisions are unclear and lead to piecemeal transposition. Moreover, the Framework Decision provides for alternative criteria for extended confiscation. This may have </a:t>
            </a:r>
            <a:r>
              <a:rPr lang="en-GB" sz="1200" b="0" i="1" u="none" strike="noStrike" kern="1200" baseline="0" dirty="0" smtClean="0">
                <a:solidFill>
                  <a:schemeClr val="tx1"/>
                </a:solidFill>
                <a:latin typeface="+mn-lt"/>
                <a:ea typeface="+mn-ea"/>
                <a:cs typeface="+mn-cs"/>
              </a:rPr>
              <a:t>de facto </a:t>
            </a:r>
            <a:r>
              <a:rPr lang="en-GB" sz="1200" b="0" i="0" u="none" strike="noStrike" kern="1200" baseline="0" dirty="0" smtClean="0">
                <a:solidFill>
                  <a:schemeClr val="tx1"/>
                </a:solidFill>
                <a:latin typeface="+mn-lt"/>
                <a:ea typeface="+mn-ea"/>
                <a:cs typeface="+mn-cs"/>
              </a:rPr>
              <a:t>restricted the scope for mutual recognition. The relevant national authorities will execute confiscation orders issued by other MS only if these are based on the same ground(s) for confiscation applied by the receiving MS.</a:t>
            </a:r>
          </a:p>
          <a:p>
            <a:pPr marL="171450" indent="-171450">
              <a:buFont typeface="Arial" panose="020B0604020202020204" pitchFamily="34" charset="0"/>
              <a:buChar char="•"/>
            </a:pP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1" u="none" strike="noStrike" kern="1200" baseline="0" dirty="0" smtClean="0">
                <a:solidFill>
                  <a:schemeClr val="tx1"/>
                </a:solidFill>
                <a:latin typeface="+mn-lt"/>
                <a:ea typeface="+mn-ea"/>
                <a:cs typeface="+mn-cs"/>
              </a:rPr>
              <a:t>Framework Decision 2006/783/JHA8 </a:t>
            </a:r>
            <a:r>
              <a:rPr lang="en-GB" sz="1200" b="0" i="0" u="none" strike="noStrike" kern="1200" baseline="0" dirty="0" smtClean="0">
                <a:solidFill>
                  <a:schemeClr val="tx1"/>
                </a:solidFill>
                <a:latin typeface="+mn-lt"/>
                <a:ea typeface="+mn-ea"/>
                <a:cs typeface="+mn-cs"/>
              </a:rPr>
              <a:t>applies the principle of mutual recognition to confiscation orders. Better coordination is needed between the previously mentioned criteria for extended confiscation and the provisions on mutual recognition of confiscation orders. Under the latter provisions, one of the reasons for allowing the non-recognition or </a:t>
            </a:r>
            <a:r>
              <a:rPr lang="en-GB" sz="1200" b="0" i="0" u="none" strike="noStrike" kern="1200" baseline="0" dirty="0" err="1" smtClean="0">
                <a:solidFill>
                  <a:schemeClr val="tx1"/>
                </a:solidFill>
                <a:latin typeface="+mn-lt"/>
                <a:ea typeface="+mn-ea"/>
                <a:cs typeface="+mn-cs"/>
              </a:rPr>
              <a:t>nonexecution</a:t>
            </a:r>
            <a:r>
              <a:rPr lang="en-GB" sz="1200" b="0" i="0" u="none" strike="noStrike" kern="1200" baseline="0" dirty="0" smtClean="0">
                <a:solidFill>
                  <a:schemeClr val="tx1"/>
                </a:solidFill>
                <a:latin typeface="+mn-lt"/>
                <a:ea typeface="+mn-ea"/>
                <a:cs typeface="+mn-cs"/>
              </a:rPr>
              <a:t> of a confiscation order is that it falls outside the scope of the option(s) under Framework Decision 2005/212/JHA adopted by the executing State in its national legislation. Moreover, Framework Decision 2006/783/ JHA seems to apply only to confiscation orders issued within the framework of criminal proceedings. Therefore confiscation orders based on civil confiscation procedures or on the extended use of taxation powers would not necessarily be executed in all MS. This mutual recognition issue is very relevant, as these procedures are increasingly used, especially in common law countries, and are proving to be very effective tools in attacking the proceeds of organised criminal activities. It is too early to assess possible delays in the transposition of this Framework Decision into national legislation.</a:t>
            </a:r>
            <a:endParaRPr lang="en-GB" dirty="0"/>
          </a:p>
        </p:txBody>
      </p:sp>
      <p:sp>
        <p:nvSpPr>
          <p:cNvPr id="4" name="Slide Number Placeholder 3"/>
          <p:cNvSpPr>
            <a:spLocks noGrp="1"/>
          </p:cNvSpPr>
          <p:nvPr>
            <p:ph type="sldNum" sz="quarter" idx="10"/>
          </p:nvPr>
        </p:nvSpPr>
        <p:spPr/>
        <p:txBody>
          <a:bodyPr/>
          <a:lstStyle/>
          <a:p>
            <a:fld id="{E0FD3F7B-9912-4224-83F6-8F4FF802A8E5}" type="slidenum">
              <a:rPr lang="en-GB" smtClean="0"/>
              <a:t>4</a:t>
            </a:fld>
            <a:endParaRPr lang="en-GB"/>
          </a:p>
        </p:txBody>
      </p:sp>
    </p:spTree>
    <p:extLst>
      <p:ext uri="{BB962C8B-B14F-4D97-AF65-F5344CB8AC3E}">
        <p14:creationId xmlns:p14="http://schemas.microsoft.com/office/powerpoint/2010/main" val="3018125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FD3F7B-9912-4224-83F6-8F4FF802A8E5}" type="slidenum">
              <a:rPr lang="en-GB" smtClean="0"/>
              <a:t>17</a:t>
            </a:fld>
            <a:endParaRPr lang="en-GB"/>
          </a:p>
        </p:txBody>
      </p:sp>
    </p:spTree>
    <p:extLst>
      <p:ext uri="{BB962C8B-B14F-4D97-AF65-F5344CB8AC3E}">
        <p14:creationId xmlns:p14="http://schemas.microsoft.com/office/powerpoint/2010/main" val="2539634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FD3F7B-9912-4224-83F6-8F4FF802A8E5}" type="slidenum">
              <a:rPr lang="en-GB" smtClean="0"/>
              <a:t>20</a:t>
            </a:fld>
            <a:endParaRPr lang="en-GB"/>
          </a:p>
        </p:txBody>
      </p:sp>
    </p:spTree>
    <p:extLst>
      <p:ext uri="{BB962C8B-B14F-4D97-AF65-F5344CB8AC3E}">
        <p14:creationId xmlns:p14="http://schemas.microsoft.com/office/powerpoint/2010/main" val="2539634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6"/>
          <p:cNvSpPr>
            <a:spLocks noGrp="1" noChangeArrowheads="1"/>
          </p:cNvSpPr>
          <p:nvPr>
            <p:ph type="sldNum"/>
          </p:nvPr>
        </p:nvSpPr>
        <p:spPr>
          <a:ln/>
        </p:spPr>
        <p:txBody>
          <a:bodyPr/>
          <a:lstStyle/>
          <a:p>
            <a:fld id="{964FF26A-AA16-8745-AD4D-473C2A4607AC}" type="slidenum">
              <a:rPr lang="fr-FR"/>
              <a:pPr/>
              <a:t>21</a:t>
            </a:fld>
            <a:endParaRPr lang="fr-FR"/>
          </a:p>
        </p:txBody>
      </p:sp>
      <p:sp>
        <p:nvSpPr>
          <p:cNvPr id="21505" name="Text Box 1"/>
          <p:cNvSpPr txBox="1">
            <a:spLocks noChangeArrowheads="1"/>
          </p:cNvSpPr>
          <p:nvPr/>
        </p:nvSpPr>
        <p:spPr bwMode="auto">
          <a:xfrm>
            <a:off x="3884613" y="8685213"/>
            <a:ext cx="2940050" cy="427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169863">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b="1">
                <a:solidFill>
                  <a:srgbClr val="FFFFFF"/>
                </a:solidFill>
                <a:latin typeface="Calibri" charset="0"/>
                <a:ea typeface="ＭＳ Ｐゴシック" charset="0"/>
                <a:cs typeface="Microsoft YaHei" charset="0"/>
              </a:defRPr>
            </a:lvl1pPr>
            <a:lvl2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b="1">
                <a:solidFill>
                  <a:srgbClr val="FFFFFF"/>
                </a:solidFill>
                <a:latin typeface="Calibri" charset="0"/>
                <a:ea typeface="ＭＳ Ｐゴシック" charset="0"/>
                <a:cs typeface="Microsoft YaHei" charset="0"/>
              </a:defRPr>
            </a:lvl2pPr>
            <a:lvl3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b="1">
                <a:solidFill>
                  <a:srgbClr val="FFFFFF"/>
                </a:solidFill>
                <a:latin typeface="Calibri" charset="0"/>
                <a:ea typeface="ＭＳ Ｐゴシック" charset="0"/>
                <a:cs typeface="Microsoft YaHei" charset="0"/>
              </a:defRPr>
            </a:lvl3pPr>
            <a:lvl4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b="1">
                <a:solidFill>
                  <a:srgbClr val="FFFFFF"/>
                </a:solidFill>
                <a:latin typeface="Calibri" charset="0"/>
                <a:ea typeface="ＭＳ Ｐゴシック" charset="0"/>
                <a:cs typeface="Microsoft YaHei" charset="0"/>
              </a:defRPr>
            </a:lvl4pPr>
            <a:lvl5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b="1">
                <a:solidFill>
                  <a:srgbClr val="FFFFFF"/>
                </a:solidFill>
                <a:latin typeface="Calibri" charset="0"/>
                <a:ea typeface="ＭＳ Ｐゴシック" charset="0"/>
                <a:cs typeface="Microsoft YaHei" charset="0"/>
              </a:defRPr>
            </a:lvl5pPr>
            <a:lvl6pPr marL="2514600" indent="-228600" algn="just" defTabSz="449263" eaLnBrk="0" fontAlgn="base" hangingPunct="0">
              <a:spcBef>
                <a:spcPct val="0"/>
              </a:spcBef>
              <a:spcAft>
                <a:spcPct val="0"/>
              </a:spcAft>
              <a:buClr>
                <a:srgbClr val="000000"/>
              </a:buClr>
              <a:buSzPct val="100000"/>
              <a:buFont typeface="Times New Roman"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b="1">
                <a:solidFill>
                  <a:srgbClr val="FFFFFF"/>
                </a:solidFill>
                <a:latin typeface="Calibri" charset="0"/>
                <a:ea typeface="ＭＳ Ｐゴシック" charset="0"/>
                <a:cs typeface="Microsoft YaHei" charset="0"/>
              </a:defRPr>
            </a:lvl6pPr>
            <a:lvl7pPr marL="2971800" indent="-228600" algn="just" defTabSz="449263" eaLnBrk="0" fontAlgn="base" hangingPunct="0">
              <a:spcBef>
                <a:spcPct val="0"/>
              </a:spcBef>
              <a:spcAft>
                <a:spcPct val="0"/>
              </a:spcAft>
              <a:buClr>
                <a:srgbClr val="000000"/>
              </a:buClr>
              <a:buSzPct val="100000"/>
              <a:buFont typeface="Times New Roman"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b="1">
                <a:solidFill>
                  <a:srgbClr val="FFFFFF"/>
                </a:solidFill>
                <a:latin typeface="Calibri" charset="0"/>
                <a:ea typeface="ＭＳ Ｐゴシック" charset="0"/>
                <a:cs typeface="Microsoft YaHei" charset="0"/>
              </a:defRPr>
            </a:lvl7pPr>
            <a:lvl8pPr marL="3429000" indent="-228600" algn="just" defTabSz="449263" eaLnBrk="0" fontAlgn="base" hangingPunct="0">
              <a:spcBef>
                <a:spcPct val="0"/>
              </a:spcBef>
              <a:spcAft>
                <a:spcPct val="0"/>
              </a:spcAft>
              <a:buClr>
                <a:srgbClr val="000000"/>
              </a:buClr>
              <a:buSzPct val="100000"/>
              <a:buFont typeface="Times New Roman"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b="1">
                <a:solidFill>
                  <a:srgbClr val="FFFFFF"/>
                </a:solidFill>
                <a:latin typeface="Calibri" charset="0"/>
                <a:ea typeface="ＭＳ Ｐゴシック" charset="0"/>
                <a:cs typeface="Microsoft YaHei" charset="0"/>
              </a:defRPr>
            </a:lvl8pPr>
            <a:lvl9pPr marL="3886200" indent="-228600" algn="just" defTabSz="449263" eaLnBrk="0" fontAlgn="base" hangingPunct="0">
              <a:spcBef>
                <a:spcPct val="0"/>
              </a:spcBef>
              <a:spcAft>
                <a:spcPct val="0"/>
              </a:spcAft>
              <a:buClr>
                <a:srgbClr val="000000"/>
              </a:buClr>
              <a:buSzPct val="100000"/>
              <a:buFont typeface="Times New Roman"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b="1">
                <a:solidFill>
                  <a:srgbClr val="FFFFFF"/>
                </a:solidFill>
                <a:latin typeface="Calibri" charset="0"/>
                <a:ea typeface="ＭＳ Ｐゴシック" charset="0"/>
                <a:cs typeface="Microsoft YaHei" charset="0"/>
              </a:defRPr>
            </a:lvl9pPr>
          </a:lstStyle>
          <a:p>
            <a:pPr algn="r" eaLnBrk="1">
              <a:buClrTx/>
              <a:buFontTx/>
              <a:buNone/>
            </a:pPr>
            <a:fld id="{B609F495-DD91-D043-8332-30651C10A5AB}" type="slidenum">
              <a:rPr lang="fr-FR" b="0">
                <a:solidFill>
                  <a:srgbClr val="000000"/>
                </a:solidFill>
                <a:latin typeface="Times New Roman" charset="0"/>
                <a:cs typeface="Segoe UI" charset="0"/>
              </a:rPr>
              <a:pPr algn="r" eaLnBrk="1">
                <a:buClrTx/>
                <a:buFontTx/>
                <a:buNone/>
              </a:pPr>
              <a:t>21</a:t>
            </a:fld>
            <a:endParaRPr lang="fr-FR" b="0">
              <a:solidFill>
                <a:srgbClr val="000000"/>
              </a:solidFill>
              <a:latin typeface="Times New Roman" charset="0"/>
              <a:cs typeface="Segoe UI" charset="0"/>
            </a:endParaRPr>
          </a:p>
        </p:txBody>
      </p:sp>
      <p:sp>
        <p:nvSpPr>
          <p:cNvPr id="21506" name="Text Box 2"/>
          <p:cNvSpPr txBox="1">
            <a:spLocks noGrp="1" noRot="1" noChangeAspect="1" noChangeArrowheads="1"/>
          </p:cNvSpPr>
          <p:nvPr>
            <p:ph type="sldImg"/>
          </p:nvPr>
        </p:nvSpPr>
        <p:spPr bwMode="auto">
          <a:xfrm>
            <a:off x="1371600" y="1143000"/>
            <a:ext cx="41148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1507" name="Text Box 3"/>
          <p:cNvSpPr txBox="1">
            <a:spLocks noChangeArrowheads="1"/>
          </p:cNvSpPr>
          <p:nvPr/>
        </p:nvSpPr>
        <p:spPr bwMode="auto">
          <a:xfrm>
            <a:off x="685800" y="4400550"/>
            <a:ext cx="5486400" cy="36004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nl-NL"/>
          </a:p>
        </p:txBody>
      </p:sp>
    </p:spTree>
    <p:extLst>
      <p:ext uri="{BB962C8B-B14F-4D97-AF65-F5344CB8AC3E}">
        <p14:creationId xmlns:p14="http://schemas.microsoft.com/office/powerpoint/2010/main" val="506372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6"/>
          <p:cNvSpPr>
            <a:spLocks noGrp="1" noChangeArrowheads="1"/>
          </p:cNvSpPr>
          <p:nvPr>
            <p:ph type="sldNum"/>
          </p:nvPr>
        </p:nvSpPr>
        <p:spPr>
          <a:ln/>
        </p:spPr>
        <p:txBody>
          <a:bodyPr/>
          <a:lstStyle/>
          <a:p>
            <a:fld id="{3BC5E15B-2C0C-B44C-918D-6ED48946233C}" type="slidenum">
              <a:rPr lang="fr-FR"/>
              <a:pPr/>
              <a:t>22</a:t>
            </a:fld>
            <a:endParaRPr lang="fr-FR"/>
          </a:p>
        </p:txBody>
      </p:sp>
      <p:sp>
        <p:nvSpPr>
          <p:cNvPr id="22529" name="Text Box 1"/>
          <p:cNvSpPr txBox="1">
            <a:spLocks noChangeArrowheads="1"/>
          </p:cNvSpPr>
          <p:nvPr/>
        </p:nvSpPr>
        <p:spPr bwMode="auto">
          <a:xfrm>
            <a:off x="3884613" y="8685213"/>
            <a:ext cx="2940050" cy="427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169863">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b="1">
                <a:solidFill>
                  <a:srgbClr val="FFFFFF"/>
                </a:solidFill>
                <a:latin typeface="Calibri" charset="0"/>
                <a:ea typeface="ＭＳ Ｐゴシック" charset="0"/>
                <a:cs typeface="Microsoft YaHei" charset="0"/>
              </a:defRPr>
            </a:lvl1pPr>
            <a:lvl2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b="1">
                <a:solidFill>
                  <a:srgbClr val="FFFFFF"/>
                </a:solidFill>
                <a:latin typeface="Calibri" charset="0"/>
                <a:ea typeface="ＭＳ Ｐゴシック" charset="0"/>
                <a:cs typeface="Microsoft YaHei" charset="0"/>
              </a:defRPr>
            </a:lvl2pPr>
            <a:lvl3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b="1">
                <a:solidFill>
                  <a:srgbClr val="FFFFFF"/>
                </a:solidFill>
                <a:latin typeface="Calibri" charset="0"/>
                <a:ea typeface="ＭＳ Ｐゴシック" charset="0"/>
                <a:cs typeface="Microsoft YaHei" charset="0"/>
              </a:defRPr>
            </a:lvl3pPr>
            <a:lvl4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b="1">
                <a:solidFill>
                  <a:srgbClr val="FFFFFF"/>
                </a:solidFill>
                <a:latin typeface="Calibri" charset="0"/>
                <a:ea typeface="ＭＳ Ｐゴシック" charset="0"/>
                <a:cs typeface="Microsoft YaHei" charset="0"/>
              </a:defRPr>
            </a:lvl4pPr>
            <a:lvl5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b="1">
                <a:solidFill>
                  <a:srgbClr val="FFFFFF"/>
                </a:solidFill>
                <a:latin typeface="Calibri" charset="0"/>
                <a:ea typeface="ＭＳ Ｐゴシック" charset="0"/>
                <a:cs typeface="Microsoft YaHei" charset="0"/>
              </a:defRPr>
            </a:lvl5pPr>
            <a:lvl6pPr marL="2514600" indent="-228600" algn="just" defTabSz="449263" eaLnBrk="0" fontAlgn="base" hangingPunct="0">
              <a:spcBef>
                <a:spcPct val="0"/>
              </a:spcBef>
              <a:spcAft>
                <a:spcPct val="0"/>
              </a:spcAft>
              <a:buClr>
                <a:srgbClr val="000000"/>
              </a:buClr>
              <a:buSzPct val="100000"/>
              <a:buFont typeface="Times New Roman"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b="1">
                <a:solidFill>
                  <a:srgbClr val="FFFFFF"/>
                </a:solidFill>
                <a:latin typeface="Calibri" charset="0"/>
                <a:ea typeface="ＭＳ Ｐゴシック" charset="0"/>
                <a:cs typeface="Microsoft YaHei" charset="0"/>
              </a:defRPr>
            </a:lvl6pPr>
            <a:lvl7pPr marL="2971800" indent="-228600" algn="just" defTabSz="449263" eaLnBrk="0" fontAlgn="base" hangingPunct="0">
              <a:spcBef>
                <a:spcPct val="0"/>
              </a:spcBef>
              <a:spcAft>
                <a:spcPct val="0"/>
              </a:spcAft>
              <a:buClr>
                <a:srgbClr val="000000"/>
              </a:buClr>
              <a:buSzPct val="100000"/>
              <a:buFont typeface="Times New Roman"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b="1">
                <a:solidFill>
                  <a:srgbClr val="FFFFFF"/>
                </a:solidFill>
                <a:latin typeface="Calibri" charset="0"/>
                <a:ea typeface="ＭＳ Ｐゴシック" charset="0"/>
                <a:cs typeface="Microsoft YaHei" charset="0"/>
              </a:defRPr>
            </a:lvl7pPr>
            <a:lvl8pPr marL="3429000" indent="-228600" algn="just" defTabSz="449263" eaLnBrk="0" fontAlgn="base" hangingPunct="0">
              <a:spcBef>
                <a:spcPct val="0"/>
              </a:spcBef>
              <a:spcAft>
                <a:spcPct val="0"/>
              </a:spcAft>
              <a:buClr>
                <a:srgbClr val="000000"/>
              </a:buClr>
              <a:buSzPct val="100000"/>
              <a:buFont typeface="Times New Roman"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b="1">
                <a:solidFill>
                  <a:srgbClr val="FFFFFF"/>
                </a:solidFill>
                <a:latin typeface="Calibri" charset="0"/>
                <a:ea typeface="ＭＳ Ｐゴシック" charset="0"/>
                <a:cs typeface="Microsoft YaHei" charset="0"/>
              </a:defRPr>
            </a:lvl8pPr>
            <a:lvl9pPr marL="3886200" indent="-228600" algn="just" defTabSz="449263" eaLnBrk="0" fontAlgn="base" hangingPunct="0">
              <a:spcBef>
                <a:spcPct val="0"/>
              </a:spcBef>
              <a:spcAft>
                <a:spcPct val="0"/>
              </a:spcAft>
              <a:buClr>
                <a:srgbClr val="000000"/>
              </a:buClr>
              <a:buSzPct val="100000"/>
              <a:buFont typeface="Times New Roman"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b="1">
                <a:solidFill>
                  <a:srgbClr val="FFFFFF"/>
                </a:solidFill>
                <a:latin typeface="Calibri" charset="0"/>
                <a:ea typeface="ＭＳ Ｐゴシック" charset="0"/>
                <a:cs typeface="Microsoft YaHei" charset="0"/>
              </a:defRPr>
            </a:lvl9pPr>
          </a:lstStyle>
          <a:p>
            <a:pPr algn="r" eaLnBrk="1">
              <a:buClrTx/>
              <a:buFontTx/>
              <a:buNone/>
            </a:pPr>
            <a:fld id="{580230E1-1C6E-634F-8746-5B7262224284}" type="slidenum">
              <a:rPr lang="fr-FR" b="0">
                <a:solidFill>
                  <a:srgbClr val="000000"/>
                </a:solidFill>
                <a:latin typeface="Times New Roman" charset="0"/>
                <a:cs typeface="Segoe UI" charset="0"/>
              </a:rPr>
              <a:pPr algn="r" eaLnBrk="1">
                <a:buClrTx/>
                <a:buFontTx/>
                <a:buNone/>
              </a:pPr>
              <a:t>22</a:t>
            </a:fld>
            <a:endParaRPr lang="fr-FR" b="0">
              <a:solidFill>
                <a:srgbClr val="000000"/>
              </a:solidFill>
              <a:latin typeface="Times New Roman" charset="0"/>
              <a:cs typeface="Segoe UI" charset="0"/>
            </a:endParaRPr>
          </a:p>
        </p:txBody>
      </p:sp>
      <p:sp>
        <p:nvSpPr>
          <p:cNvPr id="22530" name="Text Box 2"/>
          <p:cNvSpPr txBox="1">
            <a:spLocks noGrp="1" noRot="1" noChangeAspect="1" noChangeArrowheads="1"/>
          </p:cNvSpPr>
          <p:nvPr>
            <p:ph type="sldImg"/>
          </p:nvPr>
        </p:nvSpPr>
        <p:spPr bwMode="auto">
          <a:xfrm>
            <a:off x="1371600" y="1143000"/>
            <a:ext cx="41148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2531" name="Text Box 3"/>
          <p:cNvSpPr txBox="1">
            <a:spLocks noChangeArrowheads="1"/>
          </p:cNvSpPr>
          <p:nvPr/>
        </p:nvSpPr>
        <p:spPr bwMode="auto">
          <a:xfrm>
            <a:off x="685800" y="4400550"/>
            <a:ext cx="5486400" cy="36004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nl-NL"/>
          </a:p>
        </p:txBody>
      </p:sp>
    </p:spTree>
    <p:extLst>
      <p:ext uri="{BB962C8B-B14F-4D97-AF65-F5344CB8AC3E}">
        <p14:creationId xmlns:p14="http://schemas.microsoft.com/office/powerpoint/2010/main" val="3798153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6"/>
          <p:cNvSpPr>
            <a:spLocks noGrp="1" noChangeArrowheads="1"/>
          </p:cNvSpPr>
          <p:nvPr>
            <p:ph type="sldNum"/>
          </p:nvPr>
        </p:nvSpPr>
        <p:spPr>
          <a:ln/>
        </p:spPr>
        <p:txBody>
          <a:bodyPr/>
          <a:lstStyle/>
          <a:p>
            <a:fld id="{DC57CF62-1BBC-BE4A-A7F5-0AA8F4D3F613}" type="slidenum">
              <a:rPr lang="fr-FR"/>
              <a:pPr/>
              <a:t>23</a:t>
            </a:fld>
            <a:endParaRPr lang="fr-FR"/>
          </a:p>
        </p:txBody>
      </p:sp>
      <p:sp>
        <p:nvSpPr>
          <p:cNvPr id="23553" name="Text Box 1"/>
          <p:cNvSpPr txBox="1">
            <a:spLocks noChangeArrowheads="1"/>
          </p:cNvSpPr>
          <p:nvPr/>
        </p:nvSpPr>
        <p:spPr bwMode="auto">
          <a:xfrm>
            <a:off x="3884613" y="8685213"/>
            <a:ext cx="2940050" cy="427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169863">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b="1">
                <a:solidFill>
                  <a:srgbClr val="FFFFFF"/>
                </a:solidFill>
                <a:latin typeface="Calibri" charset="0"/>
                <a:ea typeface="ＭＳ Ｐゴシック" charset="0"/>
                <a:cs typeface="Microsoft YaHei" charset="0"/>
              </a:defRPr>
            </a:lvl1pPr>
            <a:lvl2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b="1">
                <a:solidFill>
                  <a:srgbClr val="FFFFFF"/>
                </a:solidFill>
                <a:latin typeface="Calibri" charset="0"/>
                <a:ea typeface="ＭＳ Ｐゴシック" charset="0"/>
                <a:cs typeface="Microsoft YaHei" charset="0"/>
              </a:defRPr>
            </a:lvl2pPr>
            <a:lvl3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b="1">
                <a:solidFill>
                  <a:srgbClr val="FFFFFF"/>
                </a:solidFill>
                <a:latin typeface="Calibri" charset="0"/>
                <a:ea typeface="ＭＳ Ｐゴシック" charset="0"/>
                <a:cs typeface="Microsoft YaHei" charset="0"/>
              </a:defRPr>
            </a:lvl3pPr>
            <a:lvl4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b="1">
                <a:solidFill>
                  <a:srgbClr val="FFFFFF"/>
                </a:solidFill>
                <a:latin typeface="Calibri" charset="0"/>
                <a:ea typeface="ＭＳ Ｐゴシック" charset="0"/>
                <a:cs typeface="Microsoft YaHei" charset="0"/>
              </a:defRPr>
            </a:lvl4pPr>
            <a:lvl5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b="1">
                <a:solidFill>
                  <a:srgbClr val="FFFFFF"/>
                </a:solidFill>
                <a:latin typeface="Calibri" charset="0"/>
                <a:ea typeface="ＭＳ Ｐゴシック" charset="0"/>
                <a:cs typeface="Microsoft YaHei" charset="0"/>
              </a:defRPr>
            </a:lvl5pPr>
            <a:lvl6pPr marL="2514600" indent="-228600" algn="just" defTabSz="449263" eaLnBrk="0" fontAlgn="base" hangingPunct="0">
              <a:spcBef>
                <a:spcPct val="0"/>
              </a:spcBef>
              <a:spcAft>
                <a:spcPct val="0"/>
              </a:spcAft>
              <a:buClr>
                <a:srgbClr val="000000"/>
              </a:buClr>
              <a:buSzPct val="100000"/>
              <a:buFont typeface="Times New Roman"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b="1">
                <a:solidFill>
                  <a:srgbClr val="FFFFFF"/>
                </a:solidFill>
                <a:latin typeface="Calibri" charset="0"/>
                <a:ea typeface="ＭＳ Ｐゴシック" charset="0"/>
                <a:cs typeface="Microsoft YaHei" charset="0"/>
              </a:defRPr>
            </a:lvl6pPr>
            <a:lvl7pPr marL="2971800" indent="-228600" algn="just" defTabSz="449263" eaLnBrk="0" fontAlgn="base" hangingPunct="0">
              <a:spcBef>
                <a:spcPct val="0"/>
              </a:spcBef>
              <a:spcAft>
                <a:spcPct val="0"/>
              </a:spcAft>
              <a:buClr>
                <a:srgbClr val="000000"/>
              </a:buClr>
              <a:buSzPct val="100000"/>
              <a:buFont typeface="Times New Roman"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b="1">
                <a:solidFill>
                  <a:srgbClr val="FFFFFF"/>
                </a:solidFill>
                <a:latin typeface="Calibri" charset="0"/>
                <a:ea typeface="ＭＳ Ｐゴシック" charset="0"/>
                <a:cs typeface="Microsoft YaHei" charset="0"/>
              </a:defRPr>
            </a:lvl7pPr>
            <a:lvl8pPr marL="3429000" indent="-228600" algn="just" defTabSz="449263" eaLnBrk="0" fontAlgn="base" hangingPunct="0">
              <a:spcBef>
                <a:spcPct val="0"/>
              </a:spcBef>
              <a:spcAft>
                <a:spcPct val="0"/>
              </a:spcAft>
              <a:buClr>
                <a:srgbClr val="000000"/>
              </a:buClr>
              <a:buSzPct val="100000"/>
              <a:buFont typeface="Times New Roman"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b="1">
                <a:solidFill>
                  <a:srgbClr val="FFFFFF"/>
                </a:solidFill>
                <a:latin typeface="Calibri" charset="0"/>
                <a:ea typeface="ＭＳ Ｐゴシック" charset="0"/>
                <a:cs typeface="Microsoft YaHei" charset="0"/>
              </a:defRPr>
            </a:lvl8pPr>
            <a:lvl9pPr marL="3886200" indent="-228600" algn="just" defTabSz="449263" eaLnBrk="0" fontAlgn="base" hangingPunct="0">
              <a:spcBef>
                <a:spcPct val="0"/>
              </a:spcBef>
              <a:spcAft>
                <a:spcPct val="0"/>
              </a:spcAft>
              <a:buClr>
                <a:srgbClr val="000000"/>
              </a:buClr>
              <a:buSzPct val="100000"/>
              <a:buFont typeface="Times New Roman"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b="1">
                <a:solidFill>
                  <a:srgbClr val="FFFFFF"/>
                </a:solidFill>
                <a:latin typeface="Calibri" charset="0"/>
                <a:ea typeface="ＭＳ Ｐゴシック" charset="0"/>
                <a:cs typeface="Microsoft YaHei" charset="0"/>
              </a:defRPr>
            </a:lvl9pPr>
          </a:lstStyle>
          <a:p>
            <a:pPr algn="r" eaLnBrk="1">
              <a:buClrTx/>
              <a:buFontTx/>
              <a:buNone/>
            </a:pPr>
            <a:fld id="{030484E4-2EB9-664F-AB19-3F7BD214D132}" type="slidenum">
              <a:rPr lang="fr-FR" b="0">
                <a:solidFill>
                  <a:srgbClr val="000000"/>
                </a:solidFill>
                <a:latin typeface="Times New Roman" charset="0"/>
                <a:cs typeface="Segoe UI" charset="0"/>
              </a:rPr>
              <a:pPr algn="r" eaLnBrk="1">
                <a:buClrTx/>
                <a:buFontTx/>
                <a:buNone/>
              </a:pPr>
              <a:t>23</a:t>
            </a:fld>
            <a:endParaRPr lang="fr-FR" b="0">
              <a:solidFill>
                <a:srgbClr val="000000"/>
              </a:solidFill>
              <a:latin typeface="Times New Roman" charset="0"/>
              <a:cs typeface="Segoe UI" charset="0"/>
            </a:endParaRPr>
          </a:p>
        </p:txBody>
      </p:sp>
      <p:sp>
        <p:nvSpPr>
          <p:cNvPr id="23554" name="Text Box 2"/>
          <p:cNvSpPr txBox="1">
            <a:spLocks noGrp="1" noRot="1" noChangeAspect="1" noChangeArrowheads="1"/>
          </p:cNvSpPr>
          <p:nvPr>
            <p:ph type="sldImg"/>
          </p:nvPr>
        </p:nvSpPr>
        <p:spPr bwMode="auto">
          <a:xfrm>
            <a:off x="1371600" y="1143000"/>
            <a:ext cx="41148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3555" name="Text Box 3"/>
          <p:cNvSpPr txBox="1">
            <a:spLocks noChangeArrowheads="1"/>
          </p:cNvSpPr>
          <p:nvPr/>
        </p:nvSpPr>
        <p:spPr bwMode="auto">
          <a:xfrm>
            <a:off x="685800" y="4400550"/>
            <a:ext cx="5486400" cy="36004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nl-NL"/>
          </a:p>
        </p:txBody>
      </p:sp>
    </p:spTree>
    <p:extLst>
      <p:ext uri="{BB962C8B-B14F-4D97-AF65-F5344CB8AC3E}">
        <p14:creationId xmlns:p14="http://schemas.microsoft.com/office/powerpoint/2010/main" val="2964947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6"/>
          <p:cNvSpPr>
            <a:spLocks noGrp="1" noChangeArrowheads="1"/>
          </p:cNvSpPr>
          <p:nvPr>
            <p:ph type="sldNum"/>
          </p:nvPr>
        </p:nvSpPr>
        <p:spPr>
          <a:ln/>
        </p:spPr>
        <p:txBody>
          <a:bodyPr/>
          <a:lstStyle/>
          <a:p>
            <a:fld id="{669026F0-C0B4-C646-8010-3F3933BE18F8}" type="slidenum">
              <a:rPr lang="fr-FR"/>
              <a:pPr/>
              <a:t>24</a:t>
            </a:fld>
            <a:endParaRPr lang="fr-FR"/>
          </a:p>
        </p:txBody>
      </p:sp>
      <p:sp>
        <p:nvSpPr>
          <p:cNvPr id="24577" name="Text Box 1"/>
          <p:cNvSpPr txBox="1">
            <a:spLocks noChangeArrowheads="1"/>
          </p:cNvSpPr>
          <p:nvPr/>
        </p:nvSpPr>
        <p:spPr bwMode="auto">
          <a:xfrm>
            <a:off x="3884613" y="8685213"/>
            <a:ext cx="2940050" cy="427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b"/>
          <a:lstStyle>
            <a:lvl1pPr marL="215900" indent="-169863">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b="1">
                <a:solidFill>
                  <a:srgbClr val="FFFFFF"/>
                </a:solidFill>
                <a:latin typeface="Calibri" charset="0"/>
                <a:ea typeface="ＭＳ Ｐゴシック" charset="0"/>
                <a:cs typeface="Microsoft YaHei" charset="0"/>
              </a:defRPr>
            </a:lvl1pPr>
            <a:lvl2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b="1">
                <a:solidFill>
                  <a:srgbClr val="FFFFFF"/>
                </a:solidFill>
                <a:latin typeface="Calibri" charset="0"/>
                <a:ea typeface="ＭＳ Ｐゴシック" charset="0"/>
                <a:cs typeface="Microsoft YaHei" charset="0"/>
              </a:defRPr>
            </a:lvl2pPr>
            <a:lvl3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b="1">
                <a:solidFill>
                  <a:srgbClr val="FFFFFF"/>
                </a:solidFill>
                <a:latin typeface="Calibri" charset="0"/>
                <a:ea typeface="ＭＳ Ｐゴシック" charset="0"/>
                <a:cs typeface="Microsoft YaHei" charset="0"/>
              </a:defRPr>
            </a:lvl3pPr>
            <a:lvl4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b="1">
                <a:solidFill>
                  <a:srgbClr val="FFFFFF"/>
                </a:solidFill>
                <a:latin typeface="Calibri" charset="0"/>
                <a:ea typeface="ＭＳ Ｐゴシック" charset="0"/>
                <a:cs typeface="Microsoft YaHei" charset="0"/>
              </a:defRPr>
            </a:lvl4pPr>
            <a:lvl5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b="1">
                <a:solidFill>
                  <a:srgbClr val="FFFFFF"/>
                </a:solidFill>
                <a:latin typeface="Calibri" charset="0"/>
                <a:ea typeface="ＭＳ Ｐゴシック" charset="0"/>
                <a:cs typeface="Microsoft YaHei" charset="0"/>
              </a:defRPr>
            </a:lvl5pPr>
            <a:lvl6pPr marL="2514600" indent="-228600" algn="just" defTabSz="449263" eaLnBrk="0" fontAlgn="base" hangingPunct="0">
              <a:spcBef>
                <a:spcPct val="0"/>
              </a:spcBef>
              <a:spcAft>
                <a:spcPct val="0"/>
              </a:spcAft>
              <a:buClr>
                <a:srgbClr val="000000"/>
              </a:buClr>
              <a:buSzPct val="100000"/>
              <a:buFont typeface="Times New Roman"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b="1">
                <a:solidFill>
                  <a:srgbClr val="FFFFFF"/>
                </a:solidFill>
                <a:latin typeface="Calibri" charset="0"/>
                <a:ea typeface="ＭＳ Ｐゴシック" charset="0"/>
                <a:cs typeface="Microsoft YaHei" charset="0"/>
              </a:defRPr>
            </a:lvl6pPr>
            <a:lvl7pPr marL="2971800" indent="-228600" algn="just" defTabSz="449263" eaLnBrk="0" fontAlgn="base" hangingPunct="0">
              <a:spcBef>
                <a:spcPct val="0"/>
              </a:spcBef>
              <a:spcAft>
                <a:spcPct val="0"/>
              </a:spcAft>
              <a:buClr>
                <a:srgbClr val="000000"/>
              </a:buClr>
              <a:buSzPct val="100000"/>
              <a:buFont typeface="Times New Roman"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b="1">
                <a:solidFill>
                  <a:srgbClr val="FFFFFF"/>
                </a:solidFill>
                <a:latin typeface="Calibri" charset="0"/>
                <a:ea typeface="ＭＳ Ｐゴシック" charset="0"/>
                <a:cs typeface="Microsoft YaHei" charset="0"/>
              </a:defRPr>
            </a:lvl7pPr>
            <a:lvl8pPr marL="3429000" indent="-228600" algn="just" defTabSz="449263" eaLnBrk="0" fontAlgn="base" hangingPunct="0">
              <a:spcBef>
                <a:spcPct val="0"/>
              </a:spcBef>
              <a:spcAft>
                <a:spcPct val="0"/>
              </a:spcAft>
              <a:buClr>
                <a:srgbClr val="000000"/>
              </a:buClr>
              <a:buSzPct val="100000"/>
              <a:buFont typeface="Times New Roman"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b="1">
                <a:solidFill>
                  <a:srgbClr val="FFFFFF"/>
                </a:solidFill>
                <a:latin typeface="Calibri" charset="0"/>
                <a:ea typeface="ＭＳ Ｐゴシック" charset="0"/>
                <a:cs typeface="Microsoft YaHei" charset="0"/>
              </a:defRPr>
            </a:lvl8pPr>
            <a:lvl9pPr marL="3886200" indent="-228600" algn="just" defTabSz="449263" eaLnBrk="0" fontAlgn="base" hangingPunct="0">
              <a:spcBef>
                <a:spcPct val="0"/>
              </a:spcBef>
              <a:spcAft>
                <a:spcPct val="0"/>
              </a:spcAft>
              <a:buClr>
                <a:srgbClr val="000000"/>
              </a:buClr>
              <a:buSzPct val="100000"/>
              <a:buFont typeface="Times New Roman"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b="1">
                <a:solidFill>
                  <a:srgbClr val="FFFFFF"/>
                </a:solidFill>
                <a:latin typeface="Calibri" charset="0"/>
                <a:ea typeface="ＭＳ Ｐゴシック" charset="0"/>
                <a:cs typeface="Microsoft YaHei" charset="0"/>
              </a:defRPr>
            </a:lvl9pPr>
          </a:lstStyle>
          <a:p>
            <a:pPr algn="r" eaLnBrk="1">
              <a:buClrTx/>
              <a:buFontTx/>
              <a:buNone/>
            </a:pPr>
            <a:fld id="{C3110A30-7FA9-7E43-A20E-E4987ABB45A1}" type="slidenum">
              <a:rPr lang="fr-FR" b="0">
                <a:solidFill>
                  <a:srgbClr val="000000"/>
                </a:solidFill>
                <a:latin typeface="Times New Roman" charset="0"/>
                <a:cs typeface="Segoe UI" charset="0"/>
              </a:rPr>
              <a:pPr algn="r" eaLnBrk="1">
                <a:buClrTx/>
                <a:buFontTx/>
                <a:buNone/>
              </a:pPr>
              <a:t>24</a:t>
            </a:fld>
            <a:endParaRPr lang="fr-FR" b="0">
              <a:solidFill>
                <a:srgbClr val="000000"/>
              </a:solidFill>
              <a:latin typeface="Times New Roman" charset="0"/>
              <a:cs typeface="Segoe UI" charset="0"/>
            </a:endParaRPr>
          </a:p>
        </p:txBody>
      </p:sp>
      <p:sp>
        <p:nvSpPr>
          <p:cNvPr id="24578" name="Text Box 2"/>
          <p:cNvSpPr txBox="1">
            <a:spLocks noGrp="1" noRot="1" noChangeAspect="1" noChangeArrowheads="1"/>
          </p:cNvSpPr>
          <p:nvPr>
            <p:ph type="sldImg"/>
          </p:nvPr>
        </p:nvSpPr>
        <p:spPr bwMode="auto">
          <a:xfrm>
            <a:off x="1371600" y="1143000"/>
            <a:ext cx="41148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4579" name="Text Box 3"/>
          <p:cNvSpPr txBox="1">
            <a:spLocks noChangeArrowheads="1"/>
          </p:cNvSpPr>
          <p:nvPr/>
        </p:nvSpPr>
        <p:spPr bwMode="auto">
          <a:xfrm>
            <a:off x="685800" y="4400550"/>
            <a:ext cx="5486400" cy="36004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nl-NL"/>
          </a:p>
        </p:txBody>
      </p:sp>
    </p:spTree>
    <p:extLst>
      <p:ext uri="{BB962C8B-B14F-4D97-AF65-F5344CB8AC3E}">
        <p14:creationId xmlns:p14="http://schemas.microsoft.com/office/powerpoint/2010/main" val="27154484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6/28/2018</a:t>
            </a:fld>
            <a:endParaRPr lang="en-US" dirty="0"/>
          </a:p>
        </p:txBody>
      </p:sp>
      <p:sp>
        <p:nvSpPr>
          <p:cNvPr id="6" name="Slide Number Placeholder 5"/>
          <p:cNvSpPr>
            <a:spLocks noGrp="1"/>
          </p:cNvSpPr>
          <p:nvPr>
            <p:ph type="sldNum" sz="quarter" idx="12"/>
          </p:nvPr>
        </p:nvSpPr>
        <p:spPr/>
        <p:txBody>
          <a:bodyPr/>
          <a:lstStyle>
            <a:lvl1pPr>
              <a:defRPr b="1"/>
            </a:lvl1pPr>
          </a:lstStyle>
          <a:p>
            <a:fld id="{B6F15528-21DE-4FAA-801E-634DDDAF4B2B}" type="slidenum">
              <a:rPr lang="en-US" smtClean="0"/>
              <a:pPr/>
              <a:t>‹#›</a:t>
            </a:fld>
            <a:endParaRPr lang="en-US" dirty="0"/>
          </a:p>
        </p:txBody>
      </p:sp>
      <p:sp>
        <p:nvSpPr>
          <p:cNvPr id="7" name="Rectangle 6"/>
          <p:cNvSpPr/>
          <p:nvPr userDrawn="1"/>
        </p:nvSpPr>
        <p:spPr>
          <a:xfrm>
            <a:off x="-714" y="0"/>
            <a:ext cx="9144000" cy="5334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3504" y="95408"/>
            <a:ext cx="342583" cy="342583"/>
          </a:xfrm>
          <a:prstGeom prst="rect">
            <a:avLst/>
          </a:prstGeom>
        </p:spPr>
      </p:pic>
      <p:pic>
        <p:nvPicPr>
          <p:cNvPr id="9" name="Picture 2" descr="M:\Images\Logos\EUROPOL LOGOS\PNG\Europol square logo.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20495" y="164174"/>
            <a:ext cx="228600" cy="205051"/>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85" descr="M:\Images\Logos\EUROPOL LOGOS\PNG\Europol_Logo_Dia white background.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6400800" y="164174"/>
            <a:ext cx="2590800" cy="236829"/>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C:\Users\gudaviciusa\Desktop\Presentation project\New concept\Graphics\links-01.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rot="10800000">
            <a:off x="-1929529" y="518430"/>
            <a:ext cx="13001625" cy="9752013"/>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 Placeholder 12"/>
          <p:cNvSpPr>
            <a:spLocks noGrp="1"/>
          </p:cNvSpPr>
          <p:nvPr>
            <p:ph type="body" sz="quarter" idx="13" hasCustomPrompt="1"/>
          </p:nvPr>
        </p:nvSpPr>
        <p:spPr>
          <a:xfrm>
            <a:off x="609600" y="76200"/>
            <a:ext cx="5562600" cy="305595"/>
          </a:xfrm>
          <a:prstGeom prst="rect">
            <a:avLst/>
          </a:prstGeom>
        </p:spPr>
        <p:txBody>
          <a:bodyPr/>
          <a:lstStyle>
            <a:lvl1pPr marL="0" indent="0">
              <a:buNone/>
              <a:defRPr sz="1800" b="1">
                <a:solidFill>
                  <a:schemeClr val="bg1"/>
                </a:solidFill>
                <a:latin typeface="Cambria" panose="02040503050406030204" pitchFamily="18" charset="0"/>
              </a:defRPr>
            </a:lvl1pPr>
          </a:lstStyle>
          <a:p>
            <a:pPr lvl="0"/>
            <a:r>
              <a:rPr lang="en-GB" dirty="0" smtClean="0"/>
              <a:t>YOUR TEXT HERE</a:t>
            </a:r>
            <a:endParaRPr lang="en-GB" dirty="0"/>
          </a:p>
        </p:txBody>
      </p:sp>
    </p:spTree>
    <p:extLst>
      <p:ext uri="{BB962C8B-B14F-4D97-AF65-F5344CB8AC3E}">
        <p14:creationId xmlns:p14="http://schemas.microsoft.com/office/powerpoint/2010/main" val="427829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a:prstGeom prst="rect">
            <a:avLst/>
          </a:prstGeom>
        </p:spPr>
        <p:txBody>
          <a:bodyPr vert="eaVert"/>
          <a:lstStyle>
            <a:lvl1pPr>
              <a:defRPr>
                <a:solidFill>
                  <a:schemeClr val="bg1"/>
                </a:solidFill>
                <a:latin typeface="Cambria" panose="02040503050406030204"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85800"/>
            <a:ext cx="6019800" cy="5440363"/>
          </a:xfrm>
          <a:prstGeom prst="rect">
            <a:avLst/>
          </a:prstGeom>
        </p:spPr>
        <p:txBody>
          <a:bodyPr vert="eaVert"/>
          <a:lstStyle>
            <a:lvl1pPr>
              <a:defRPr>
                <a:solidFill>
                  <a:schemeClr val="bg1"/>
                </a:solidFill>
                <a:latin typeface="Cambria" panose="02040503050406030204" pitchFamily="18" charset="0"/>
              </a:defRPr>
            </a:lvl1pPr>
            <a:lvl2pPr>
              <a:defRPr>
                <a:solidFill>
                  <a:schemeClr val="bg1"/>
                </a:solidFill>
                <a:latin typeface="Cambria" panose="02040503050406030204" pitchFamily="18" charset="0"/>
              </a:defRPr>
            </a:lvl2pPr>
            <a:lvl3pPr>
              <a:defRPr>
                <a:solidFill>
                  <a:schemeClr val="bg1"/>
                </a:solidFill>
                <a:latin typeface="Cambria" panose="02040503050406030204" pitchFamily="18" charset="0"/>
              </a:defRPr>
            </a:lvl3pPr>
            <a:lvl4pPr>
              <a:defRPr>
                <a:solidFill>
                  <a:schemeClr val="bg1"/>
                </a:solidFill>
                <a:latin typeface="Cambria" panose="02040503050406030204" pitchFamily="18" charset="0"/>
              </a:defRPr>
            </a:lvl4pPr>
            <a:lvl5pPr>
              <a:defRPr>
                <a:solidFill>
                  <a:schemeClr val="bg1"/>
                </a:solidFill>
                <a:latin typeface="Cambria" panose="020405030504060302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72496"/>
            <a:ext cx="2133600" cy="348979"/>
          </a:xfrm>
        </p:spPr>
        <p:txBody>
          <a:bodyPr/>
          <a:lstStyle>
            <a:lvl1pPr>
              <a:defRPr>
                <a:solidFill>
                  <a:schemeClr val="bg1"/>
                </a:solidFill>
                <a:latin typeface="Cambria" panose="02040503050406030204" pitchFamily="18" charset="0"/>
              </a:defRPr>
            </a:lvl1pPr>
          </a:lstStyle>
          <a:p>
            <a:fld id="{1D8BD707-D9CF-40AE-B4C6-C98DA3205C09}" type="datetimeFigureOut">
              <a:rPr lang="en-US" smtClean="0"/>
              <a:pPr/>
              <a:t>6/28/2018</a:t>
            </a:fld>
            <a:endParaRPr lang="en-US"/>
          </a:p>
        </p:txBody>
      </p:sp>
      <p:sp>
        <p:nvSpPr>
          <p:cNvPr id="5" name="Footer Placeholder 4"/>
          <p:cNvSpPr>
            <a:spLocks noGrp="1"/>
          </p:cNvSpPr>
          <p:nvPr>
            <p:ph type="ftr" sz="quarter" idx="11"/>
          </p:nvPr>
        </p:nvSpPr>
        <p:spPr>
          <a:xfrm>
            <a:off x="3124200" y="6372496"/>
            <a:ext cx="2895600" cy="348979"/>
          </a:xfrm>
        </p:spPr>
        <p:txBody>
          <a:bodyPr/>
          <a:lstStyle>
            <a:lvl1pPr>
              <a:defRPr>
                <a:solidFill>
                  <a:schemeClr val="bg1"/>
                </a:solidFill>
                <a:latin typeface="Cambria" panose="02040503050406030204" pitchFamily="18" charset="0"/>
              </a:defRPr>
            </a:lvl1pPr>
          </a:lstStyle>
          <a:p>
            <a:endParaRPr lang="en-US"/>
          </a:p>
        </p:txBody>
      </p:sp>
      <p:sp>
        <p:nvSpPr>
          <p:cNvPr id="6" name="Slide Number Placeholder 5"/>
          <p:cNvSpPr>
            <a:spLocks noGrp="1"/>
          </p:cNvSpPr>
          <p:nvPr>
            <p:ph type="sldNum" sz="quarter" idx="12"/>
          </p:nvPr>
        </p:nvSpPr>
        <p:spPr>
          <a:xfrm>
            <a:off x="6553200" y="6372496"/>
            <a:ext cx="2133600" cy="348979"/>
          </a:xfrm>
        </p:spPr>
        <p:txBody>
          <a:bodyPr/>
          <a:lstStyle>
            <a:lvl1pPr>
              <a:defRPr>
                <a:solidFill>
                  <a:schemeClr val="bg1"/>
                </a:solidFill>
                <a:latin typeface="Cambria" panose="02040503050406030204" pitchFamily="18" charset="0"/>
              </a:defRPr>
            </a:lvl1pPr>
          </a:lstStyle>
          <a:p>
            <a:fld id="{B6F15528-21DE-4FAA-801E-634DDDAF4B2B}" type="slidenum">
              <a:rPr lang="en-US" smtClean="0"/>
              <a:pPr/>
              <a:t>‹#›</a:t>
            </a:fld>
            <a:endParaRPr lang="en-US"/>
          </a:p>
        </p:txBody>
      </p:sp>
      <p:sp>
        <p:nvSpPr>
          <p:cNvPr id="8" name="Text Placeholder 12"/>
          <p:cNvSpPr>
            <a:spLocks noGrp="1"/>
          </p:cNvSpPr>
          <p:nvPr>
            <p:ph type="body" sz="quarter" idx="13" hasCustomPrompt="1"/>
          </p:nvPr>
        </p:nvSpPr>
        <p:spPr>
          <a:xfrm>
            <a:off x="609600" y="76200"/>
            <a:ext cx="5562600" cy="305595"/>
          </a:xfrm>
          <a:prstGeom prst="rect">
            <a:avLst/>
          </a:prstGeom>
        </p:spPr>
        <p:txBody>
          <a:bodyPr/>
          <a:lstStyle>
            <a:lvl1pPr marL="0" indent="0">
              <a:buNone/>
              <a:defRPr sz="1800" b="1">
                <a:solidFill>
                  <a:schemeClr val="bg1"/>
                </a:solidFill>
                <a:latin typeface="Cambria" panose="02040503050406030204" pitchFamily="18" charset="0"/>
              </a:defRPr>
            </a:lvl1pPr>
          </a:lstStyle>
          <a:p>
            <a:pPr lvl="0"/>
            <a:r>
              <a:rPr lang="en-GB" dirty="0" smtClean="0"/>
              <a:t>YOUR TEXT HERE</a:t>
            </a:r>
            <a:endParaRPr lang="en-GB" dirty="0"/>
          </a:p>
        </p:txBody>
      </p:sp>
    </p:spTree>
    <p:extLst>
      <p:ext uri="{BB962C8B-B14F-4D97-AF65-F5344CB8AC3E}">
        <p14:creationId xmlns:p14="http://schemas.microsoft.com/office/powerpoint/2010/main" val="41002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bg1"/>
                </a:solidFill>
                <a:latin typeface="Cambria" panose="020405030504060302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1"/>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bg1"/>
                </a:solidFill>
                <a:latin typeface="Cambria" panose="02040503050406030204" pitchFamily="18" charset="0"/>
              </a:defRPr>
            </a:lvl1pPr>
          </a:lstStyle>
          <a:p>
            <a:fld id="{1D8BD707-D9CF-40AE-B4C6-C98DA3205C09}" type="datetimeFigureOut">
              <a:rPr lang="en-US" smtClean="0"/>
              <a:pPr/>
              <a:t>6/28/2018</a:t>
            </a:fld>
            <a:endParaRPr lang="en-US"/>
          </a:p>
        </p:txBody>
      </p:sp>
      <p:sp>
        <p:nvSpPr>
          <p:cNvPr id="5" name="Footer Placeholder 4"/>
          <p:cNvSpPr>
            <a:spLocks noGrp="1"/>
          </p:cNvSpPr>
          <p:nvPr>
            <p:ph type="ftr" sz="quarter" idx="11"/>
          </p:nvPr>
        </p:nvSpPr>
        <p:spPr/>
        <p:txBody>
          <a:bodyPr/>
          <a:lstStyle>
            <a:lvl1pPr>
              <a:defRPr>
                <a:solidFill>
                  <a:schemeClr val="bg1"/>
                </a:solidFill>
                <a:latin typeface="Cambria" panose="02040503050406030204" pitchFamily="18" charset="0"/>
              </a:defRPr>
            </a:lvl1pPr>
          </a:lstStyle>
          <a:p>
            <a:endParaRPr lang="en-US"/>
          </a:p>
        </p:txBody>
      </p:sp>
      <p:sp>
        <p:nvSpPr>
          <p:cNvPr id="6" name="Slide Number Placeholder 5"/>
          <p:cNvSpPr>
            <a:spLocks noGrp="1"/>
          </p:cNvSpPr>
          <p:nvPr>
            <p:ph type="sldNum" sz="quarter" idx="12"/>
          </p:nvPr>
        </p:nvSpPr>
        <p:spPr/>
        <p:txBody>
          <a:bodyPr/>
          <a:lstStyle>
            <a:lvl1pPr>
              <a:defRPr b="1">
                <a:solidFill>
                  <a:schemeClr val="bg1"/>
                </a:solidFill>
                <a:latin typeface="Cambria" panose="02040503050406030204" pitchFamily="18"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392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Red to Green">
    <p:spTree>
      <p:nvGrpSpPr>
        <p:cNvPr id="1" name=""/>
        <p:cNvGrpSpPr/>
        <p:nvPr/>
      </p:nvGrpSpPr>
      <p:grpSpPr>
        <a:xfrm>
          <a:off x="0" y="0"/>
          <a:ext cx="0" cy="0"/>
          <a:chOff x="0" y="0"/>
          <a:chExt cx="0" cy="0"/>
        </a:xfrm>
      </p:grpSpPr>
      <p:sp>
        <p:nvSpPr>
          <p:cNvPr id="4" name="Rectangle 3"/>
          <p:cNvSpPr/>
          <p:nvPr userDrawn="1"/>
        </p:nvSpPr>
        <p:spPr>
          <a:xfrm>
            <a:off x="638175" y="492125"/>
            <a:ext cx="8505825" cy="91598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IE" sz="1800">
              <a:solidFill>
                <a:prstClr val="white"/>
              </a:solidFill>
            </a:endParaRPr>
          </a:p>
        </p:txBody>
      </p:sp>
      <p:sp>
        <p:nvSpPr>
          <p:cNvPr id="5" name="Rectangle 4"/>
          <p:cNvSpPr/>
          <p:nvPr userDrawn="1"/>
        </p:nvSpPr>
        <p:spPr>
          <a:xfrm>
            <a:off x="0" y="492125"/>
            <a:ext cx="638175" cy="9159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r" fontAlgn="auto">
              <a:spcBef>
                <a:spcPts val="0"/>
              </a:spcBef>
              <a:spcAft>
                <a:spcPts val="0"/>
              </a:spcAft>
              <a:defRPr/>
            </a:pPr>
            <a:r>
              <a:rPr lang="en-IE" sz="1800" dirty="0">
                <a:solidFill>
                  <a:prstClr val="white"/>
                </a:solidFill>
              </a:rPr>
              <a:t>		</a:t>
            </a:r>
          </a:p>
        </p:txBody>
      </p:sp>
      <p:sp>
        <p:nvSpPr>
          <p:cNvPr id="6" name="Oval 5"/>
          <p:cNvSpPr/>
          <p:nvPr userDrawn="1"/>
        </p:nvSpPr>
        <p:spPr>
          <a:xfrm>
            <a:off x="285750" y="492125"/>
            <a:ext cx="704850" cy="9159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IE" sz="1800">
              <a:solidFill>
                <a:prstClr val="white"/>
              </a:solidFill>
            </a:endParaRPr>
          </a:p>
        </p:txBody>
      </p:sp>
      <p:pic>
        <p:nvPicPr>
          <p:cNvPr id="7"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92679" y="6176963"/>
            <a:ext cx="845344" cy="57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105677" y="492686"/>
            <a:ext cx="7409672" cy="915988"/>
          </a:xfrm>
          <a:prstGeom prst="rect">
            <a:avLst/>
          </a:prstGeom>
        </p:spPr>
        <p:txBody>
          <a:bodyPr/>
          <a:lstStyle>
            <a:lvl1pPr>
              <a:defRPr>
                <a:solidFill>
                  <a:schemeClr val="bg1"/>
                </a:solidFill>
                <a:latin typeface="+mn-lt"/>
              </a:defRPr>
            </a:lvl1pPr>
          </a:lstStyle>
          <a:p>
            <a:r>
              <a:rPr lang="en-US" dirty="0" smtClean="0"/>
              <a:t>Click to edit Master title style</a:t>
            </a:r>
            <a:endParaRPr lang="en-IE" dirty="0"/>
          </a:p>
        </p:txBody>
      </p:sp>
      <p:sp>
        <p:nvSpPr>
          <p:cNvPr id="3" name="Content Placeholder 2"/>
          <p:cNvSpPr>
            <a:spLocks noGrp="1"/>
          </p:cNvSpPr>
          <p:nvPr>
            <p:ph idx="1"/>
          </p:nvPr>
        </p:nvSpPr>
        <p:spPr>
          <a:xfrm>
            <a:off x="628650" y="1825625"/>
            <a:ext cx="7886700" cy="4351338"/>
          </a:xfrm>
          <a:prstGeom prst="rect">
            <a:avLst/>
          </a:prstGeom>
        </p:spPr>
        <p:txBody>
          <a:bodyPr/>
          <a:lstStyle>
            <a:lvl1pPr>
              <a:defRPr>
                <a:latin typeface="+mj-lt"/>
              </a:defRPr>
            </a:lvl1pPr>
            <a:lvl2pPr marL="685800" indent="-228600">
              <a:buFont typeface="Calibri Light" panose="020F0302020204030204" pitchFamily="34" charset="0"/>
              <a:buChar cha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8" name="Date Placeholder 3"/>
          <p:cNvSpPr>
            <a:spLocks noGrp="1"/>
          </p:cNvSpPr>
          <p:nvPr>
            <p:ph type="dt" sz="half" idx="10"/>
          </p:nvPr>
        </p:nvSpPr>
        <p:spPr/>
        <p:txBody>
          <a:bodyPr/>
          <a:lstStyle>
            <a:lvl1pPr>
              <a:defRPr/>
            </a:lvl1pPr>
          </a:lstStyle>
          <a:p>
            <a:pPr>
              <a:defRPr/>
            </a:pPr>
            <a:fld id="{38D597FF-089B-433D-998D-43A7F095AADB}" type="datetimeFigureOut">
              <a:rPr lang="en-IE">
                <a:solidFill>
                  <a:prstClr val="black">
                    <a:tint val="75000"/>
                  </a:prstClr>
                </a:solidFill>
              </a:rPr>
              <a:pPr>
                <a:defRPr/>
              </a:pPr>
              <a:t>28/06/2018</a:t>
            </a:fld>
            <a:endParaRPr lang="en-IE">
              <a:solidFill>
                <a:prstClr val="black">
                  <a:tint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IE">
              <a:solidFill>
                <a:prstClr val="black">
                  <a:tint val="75000"/>
                </a:prstClr>
              </a:solidFill>
            </a:endParaRPr>
          </a:p>
        </p:txBody>
      </p:sp>
      <p:sp>
        <p:nvSpPr>
          <p:cNvPr id="10" name="Slide Number Placeholder 5"/>
          <p:cNvSpPr>
            <a:spLocks noGrp="1"/>
          </p:cNvSpPr>
          <p:nvPr>
            <p:ph type="sldNum" sz="quarter" idx="12"/>
          </p:nvPr>
        </p:nvSpPr>
        <p:spPr/>
        <p:txBody>
          <a:bodyPr/>
          <a:lstStyle>
            <a:lvl1pPr>
              <a:defRPr/>
            </a:lvl1pPr>
          </a:lstStyle>
          <a:p>
            <a:fld id="{F038F432-8BE8-4541-9246-E66EEA56C93F}" type="slidenum">
              <a:rPr lang="en-IE" altLang="en-US"/>
              <a:pPr/>
              <a:t>‹#›</a:t>
            </a:fld>
            <a:endParaRPr lang="en-IE" altLang="en-US"/>
          </a:p>
        </p:txBody>
      </p:sp>
    </p:spTree>
    <p:extLst>
      <p:ext uri="{BB962C8B-B14F-4D97-AF65-F5344CB8AC3E}">
        <p14:creationId xmlns:p14="http://schemas.microsoft.com/office/powerpoint/2010/main" val="3967065599"/>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4"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7217274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ianummer 1"/>
          <p:cNvSpPr>
            <a:spLocks noGrp="1"/>
          </p:cNvSpPr>
          <p:nvPr>
            <p:ph type="sldNum" idx="10"/>
          </p:nvPr>
        </p:nvSpPr>
        <p:spPr/>
        <p:txBody>
          <a:bodyPr/>
          <a:lstStyle>
            <a:lvl1pPr>
              <a:defRPr/>
            </a:lvl1pPr>
          </a:lstStyle>
          <a:p>
            <a:fld id="{9080AFA0-45A5-4C48-875F-467F534B0076}" type="slidenum">
              <a:rPr lang="fr-FR"/>
              <a:pPr/>
              <a:t>‹#›</a:t>
            </a:fld>
            <a:endParaRPr lang="fr-FR"/>
          </a:p>
        </p:txBody>
      </p:sp>
    </p:spTree>
    <p:extLst>
      <p:ext uri="{BB962C8B-B14F-4D97-AF65-F5344CB8AC3E}">
        <p14:creationId xmlns:p14="http://schemas.microsoft.com/office/powerpoint/2010/main" val="3910847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a:prstGeom prst="rect">
            <a:avLst/>
          </a:prstGeom>
        </p:spPr>
        <p:txBody>
          <a:bodyPr/>
          <a:lstStyle>
            <a:lvl1pPr>
              <a:defRPr>
                <a:solidFill>
                  <a:schemeClr val="bg1"/>
                </a:solidFill>
                <a:latin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bg1"/>
                </a:solidFill>
                <a:latin typeface="Cambria" panose="02040503050406030204" pitchFamily="18" charset="0"/>
              </a:defRPr>
            </a:lvl1pPr>
            <a:lvl2pPr>
              <a:defRPr>
                <a:solidFill>
                  <a:schemeClr val="bg1"/>
                </a:solidFill>
                <a:latin typeface="Cambria" panose="02040503050406030204" pitchFamily="18" charset="0"/>
              </a:defRPr>
            </a:lvl2pPr>
            <a:lvl3pPr>
              <a:defRPr>
                <a:solidFill>
                  <a:schemeClr val="bg1"/>
                </a:solidFill>
                <a:latin typeface="Cambria" panose="02040503050406030204" pitchFamily="18" charset="0"/>
              </a:defRPr>
            </a:lvl3pPr>
            <a:lvl4pPr>
              <a:defRPr>
                <a:solidFill>
                  <a:schemeClr val="bg1"/>
                </a:solidFill>
                <a:latin typeface="Cambria" panose="02040503050406030204" pitchFamily="18" charset="0"/>
              </a:defRPr>
            </a:lvl4pPr>
            <a:lvl5pPr>
              <a:defRPr>
                <a:solidFill>
                  <a:schemeClr val="bg1"/>
                </a:solidFill>
                <a:latin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chemeClr val="bg1"/>
                </a:solidFill>
                <a:latin typeface="Cambria" panose="02040503050406030204" pitchFamily="18" charset="0"/>
              </a:defRPr>
            </a:lvl1pPr>
          </a:lstStyle>
          <a:p>
            <a:fld id="{1D8BD707-D9CF-40AE-B4C6-C98DA3205C09}" type="datetimeFigureOut">
              <a:rPr lang="en-US" smtClean="0"/>
              <a:pPr/>
              <a:t>6/28/2018</a:t>
            </a:fld>
            <a:endParaRPr lang="en-US" dirty="0"/>
          </a:p>
        </p:txBody>
      </p:sp>
      <p:sp>
        <p:nvSpPr>
          <p:cNvPr id="5" name="Footer Placeholder 4"/>
          <p:cNvSpPr>
            <a:spLocks noGrp="1"/>
          </p:cNvSpPr>
          <p:nvPr>
            <p:ph type="ftr" sz="quarter" idx="11"/>
          </p:nvPr>
        </p:nvSpPr>
        <p:spPr/>
        <p:txBody>
          <a:bodyPr/>
          <a:lstStyle>
            <a:lvl1pPr>
              <a:defRPr>
                <a:solidFill>
                  <a:schemeClr val="bg1"/>
                </a:solidFill>
                <a:latin typeface="Cambria" panose="02040503050406030204" pitchFamily="18" charset="0"/>
              </a:defRPr>
            </a:lvl1pPr>
          </a:lstStyle>
          <a:p>
            <a:endParaRPr lang="en-US" dirty="0"/>
          </a:p>
        </p:txBody>
      </p:sp>
      <p:sp>
        <p:nvSpPr>
          <p:cNvPr id="6" name="Slide Number Placeholder 5"/>
          <p:cNvSpPr>
            <a:spLocks noGrp="1"/>
          </p:cNvSpPr>
          <p:nvPr>
            <p:ph type="sldNum" sz="quarter" idx="12"/>
          </p:nvPr>
        </p:nvSpPr>
        <p:spPr/>
        <p:txBody>
          <a:bodyPr/>
          <a:lstStyle>
            <a:lvl1pPr>
              <a:defRPr b="1">
                <a:solidFill>
                  <a:schemeClr val="bg1"/>
                </a:solidFill>
                <a:latin typeface="Cambria" panose="02040503050406030204" pitchFamily="18" charset="0"/>
              </a:defRPr>
            </a:lvl1pPr>
          </a:lstStyle>
          <a:p>
            <a:fld id="{B6F15528-21DE-4FAA-801E-634DDDAF4B2B}" type="slidenum">
              <a:rPr lang="en-US" smtClean="0"/>
              <a:pPr/>
              <a:t>‹#›</a:t>
            </a:fld>
            <a:endParaRPr lang="en-US" dirty="0"/>
          </a:p>
        </p:txBody>
      </p:sp>
      <p:sp>
        <p:nvSpPr>
          <p:cNvPr id="8" name="Text Placeholder 12"/>
          <p:cNvSpPr>
            <a:spLocks noGrp="1"/>
          </p:cNvSpPr>
          <p:nvPr>
            <p:ph type="body" sz="quarter" idx="13" hasCustomPrompt="1"/>
          </p:nvPr>
        </p:nvSpPr>
        <p:spPr>
          <a:xfrm>
            <a:off x="609600" y="76200"/>
            <a:ext cx="5562600" cy="305595"/>
          </a:xfrm>
          <a:prstGeom prst="rect">
            <a:avLst/>
          </a:prstGeom>
        </p:spPr>
        <p:txBody>
          <a:bodyPr/>
          <a:lstStyle>
            <a:lvl1pPr marL="0" indent="0">
              <a:buNone/>
              <a:defRPr sz="1800" b="1">
                <a:solidFill>
                  <a:schemeClr val="bg1"/>
                </a:solidFill>
                <a:latin typeface="Cambria" panose="02040503050406030204" pitchFamily="18" charset="0"/>
              </a:defRPr>
            </a:lvl1pPr>
          </a:lstStyle>
          <a:p>
            <a:pPr lvl="0"/>
            <a:r>
              <a:rPr lang="en-GB" dirty="0" smtClean="0"/>
              <a:t>YOUR TEXT HERE</a:t>
            </a:r>
            <a:endParaRPr lang="en-GB" dirty="0"/>
          </a:p>
        </p:txBody>
      </p:sp>
    </p:spTree>
    <p:extLst>
      <p:ext uri="{BB962C8B-B14F-4D97-AF65-F5344CB8AC3E}">
        <p14:creationId xmlns:p14="http://schemas.microsoft.com/office/powerpoint/2010/main" val="365161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lvl1pPr>
              <a:defRPr>
                <a:solidFill>
                  <a:schemeClr val="bg1"/>
                </a:solidFill>
                <a:latin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latin typeface="Cambria" panose="02040503050406030204" pitchFamily="18" charset="0"/>
              </a:defRPr>
            </a:lvl1pPr>
            <a:lvl2pPr>
              <a:defRPr sz="2400">
                <a:solidFill>
                  <a:schemeClr val="bg1"/>
                </a:solidFill>
                <a:latin typeface="Cambria" panose="02040503050406030204" pitchFamily="18" charset="0"/>
              </a:defRPr>
            </a:lvl2pPr>
            <a:lvl3pPr>
              <a:defRPr sz="2000">
                <a:solidFill>
                  <a:schemeClr val="bg1"/>
                </a:solidFill>
                <a:latin typeface="Cambria" panose="02040503050406030204" pitchFamily="18" charset="0"/>
              </a:defRPr>
            </a:lvl3pPr>
            <a:lvl4pPr>
              <a:defRPr sz="1800">
                <a:solidFill>
                  <a:schemeClr val="bg1"/>
                </a:solidFill>
                <a:latin typeface="Cambria" panose="02040503050406030204" pitchFamily="18" charset="0"/>
              </a:defRPr>
            </a:lvl4pPr>
            <a:lvl5pPr>
              <a:defRPr sz="1800">
                <a:solidFill>
                  <a:schemeClr val="bg1"/>
                </a:solidFill>
                <a:latin typeface="Cambria" panose="02040503050406030204"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latin typeface="Cambria" panose="02040503050406030204" pitchFamily="18" charset="0"/>
              </a:defRPr>
            </a:lvl1pPr>
            <a:lvl2pPr>
              <a:defRPr sz="2400">
                <a:solidFill>
                  <a:schemeClr val="bg1"/>
                </a:solidFill>
                <a:latin typeface="Cambria" panose="02040503050406030204" pitchFamily="18" charset="0"/>
              </a:defRPr>
            </a:lvl2pPr>
            <a:lvl3pPr>
              <a:defRPr sz="2000">
                <a:solidFill>
                  <a:schemeClr val="bg1"/>
                </a:solidFill>
                <a:latin typeface="Cambria" panose="02040503050406030204" pitchFamily="18" charset="0"/>
              </a:defRPr>
            </a:lvl3pPr>
            <a:lvl4pPr>
              <a:defRPr sz="1800">
                <a:solidFill>
                  <a:schemeClr val="bg1"/>
                </a:solidFill>
                <a:latin typeface="Cambria" panose="02040503050406030204" pitchFamily="18" charset="0"/>
              </a:defRPr>
            </a:lvl4pPr>
            <a:lvl5pPr>
              <a:defRPr sz="1800">
                <a:solidFill>
                  <a:schemeClr val="bg1"/>
                </a:solidFill>
                <a:latin typeface="Cambria" panose="02040503050406030204"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solidFill>
                  <a:schemeClr val="bg1"/>
                </a:solidFill>
                <a:latin typeface="Cambria" panose="02040503050406030204" pitchFamily="18" charset="0"/>
              </a:defRPr>
            </a:lvl1pPr>
          </a:lstStyle>
          <a:p>
            <a:fld id="{1D8BD707-D9CF-40AE-B4C6-C98DA3205C09}" type="datetimeFigureOut">
              <a:rPr lang="en-US" smtClean="0"/>
              <a:pPr/>
              <a:t>6/28/2018</a:t>
            </a:fld>
            <a:endParaRPr lang="en-US" dirty="0"/>
          </a:p>
        </p:txBody>
      </p:sp>
      <p:sp>
        <p:nvSpPr>
          <p:cNvPr id="6" name="Footer Placeholder 5"/>
          <p:cNvSpPr>
            <a:spLocks noGrp="1"/>
          </p:cNvSpPr>
          <p:nvPr>
            <p:ph type="ftr" sz="quarter" idx="11"/>
          </p:nvPr>
        </p:nvSpPr>
        <p:spPr/>
        <p:txBody>
          <a:bodyPr/>
          <a:lstStyle>
            <a:lvl1pPr>
              <a:defRPr>
                <a:solidFill>
                  <a:schemeClr val="bg1"/>
                </a:solidFill>
                <a:latin typeface="Cambria" panose="02040503050406030204" pitchFamily="18" charset="0"/>
              </a:defRPr>
            </a:lvl1pPr>
          </a:lstStyle>
          <a:p>
            <a:endParaRPr lang="en-US" dirty="0"/>
          </a:p>
        </p:txBody>
      </p:sp>
      <p:sp>
        <p:nvSpPr>
          <p:cNvPr id="7" name="Slide Number Placeholder 6"/>
          <p:cNvSpPr>
            <a:spLocks noGrp="1"/>
          </p:cNvSpPr>
          <p:nvPr>
            <p:ph type="sldNum" sz="quarter" idx="12"/>
          </p:nvPr>
        </p:nvSpPr>
        <p:spPr/>
        <p:txBody>
          <a:bodyPr/>
          <a:lstStyle>
            <a:lvl1pPr>
              <a:defRPr b="1">
                <a:solidFill>
                  <a:schemeClr val="bg1"/>
                </a:solidFill>
                <a:latin typeface="Cambria" panose="02040503050406030204" pitchFamily="18" charset="0"/>
              </a:defRPr>
            </a:lvl1pPr>
          </a:lstStyle>
          <a:p>
            <a:fld id="{B6F15528-21DE-4FAA-801E-634DDDAF4B2B}" type="slidenum">
              <a:rPr lang="en-US" smtClean="0"/>
              <a:pPr/>
              <a:t>‹#›</a:t>
            </a:fld>
            <a:endParaRPr lang="en-US" dirty="0"/>
          </a:p>
        </p:txBody>
      </p:sp>
      <p:sp>
        <p:nvSpPr>
          <p:cNvPr id="9" name="Text Placeholder 12"/>
          <p:cNvSpPr>
            <a:spLocks noGrp="1"/>
          </p:cNvSpPr>
          <p:nvPr>
            <p:ph type="body" sz="quarter" idx="13" hasCustomPrompt="1"/>
          </p:nvPr>
        </p:nvSpPr>
        <p:spPr>
          <a:xfrm>
            <a:off x="609600" y="76200"/>
            <a:ext cx="5562600" cy="305595"/>
          </a:xfrm>
          <a:prstGeom prst="rect">
            <a:avLst/>
          </a:prstGeom>
        </p:spPr>
        <p:txBody>
          <a:bodyPr/>
          <a:lstStyle>
            <a:lvl1pPr marL="0" indent="0">
              <a:buNone/>
              <a:defRPr sz="1800" b="1">
                <a:solidFill>
                  <a:schemeClr val="bg1"/>
                </a:solidFill>
                <a:latin typeface="Cambria" panose="02040503050406030204" pitchFamily="18" charset="0"/>
              </a:defRPr>
            </a:lvl1pPr>
          </a:lstStyle>
          <a:p>
            <a:pPr lvl="0"/>
            <a:r>
              <a:rPr lang="en-GB" dirty="0" smtClean="0"/>
              <a:t>YOUR TEXT HERE</a:t>
            </a:r>
            <a:endParaRPr lang="en-GB" dirty="0"/>
          </a:p>
        </p:txBody>
      </p:sp>
    </p:spTree>
    <p:extLst>
      <p:ext uri="{BB962C8B-B14F-4D97-AF65-F5344CB8AC3E}">
        <p14:creationId xmlns:p14="http://schemas.microsoft.com/office/powerpoint/2010/main" val="117720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lvl1pPr>
              <a:defRPr>
                <a:solidFill>
                  <a:schemeClr val="bg1"/>
                </a:solidFill>
                <a:latin typeface="Cambria" panose="020405030504060302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2"/>
            <a:ext cx="4040188" cy="827087"/>
          </a:xfrm>
          <a:prstGeom prst="rect">
            <a:avLst/>
          </a:prstGeom>
        </p:spPr>
        <p:txBody>
          <a:bodyPr anchor="b"/>
          <a:lstStyle>
            <a:lvl1pPr marL="0" indent="0">
              <a:buNone/>
              <a:defRPr sz="2400" b="1">
                <a:solidFill>
                  <a:schemeClr val="bg1"/>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14599"/>
            <a:ext cx="4040188" cy="3611563"/>
          </a:xfrm>
          <a:prstGeom prst="rect">
            <a:avLst/>
          </a:prstGeom>
        </p:spPr>
        <p:txBody>
          <a:bodyPr/>
          <a:lstStyle>
            <a:lvl1pPr>
              <a:defRPr sz="2400">
                <a:solidFill>
                  <a:schemeClr val="bg1"/>
                </a:solidFill>
                <a:latin typeface="Cambria" panose="02040503050406030204" pitchFamily="18" charset="0"/>
              </a:defRPr>
            </a:lvl1pPr>
            <a:lvl2pPr>
              <a:defRPr sz="2000">
                <a:solidFill>
                  <a:schemeClr val="bg1"/>
                </a:solidFill>
                <a:latin typeface="Cambria" panose="02040503050406030204" pitchFamily="18" charset="0"/>
              </a:defRPr>
            </a:lvl2pPr>
            <a:lvl3pPr>
              <a:defRPr sz="1800">
                <a:solidFill>
                  <a:schemeClr val="bg1"/>
                </a:solidFill>
                <a:latin typeface="Cambria" panose="02040503050406030204" pitchFamily="18" charset="0"/>
              </a:defRPr>
            </a:lvl3pPr>
            <a:lvl4pPr>
              <a:defRPr sz="1600">
                <a:solidFill>
                  <a:schemeClr val="bg1"/>
                </a:solidFill>
                <a:latin typeface="Cambria" panose="02040503050406030204" pitchFamily="18" charset="0"/>
              </a:defRPr>
            </a:lvl4pPr>
            <a:lvl5pPr>
              <a:defRPr sz="1600">
                <a:solidFill>
                  <a:schemeClr val="bg1"/>
                </a:solidFill>
                <a:latin typeface="Cambria" panose="02040503050406030204" pitchFamily="18"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2"/>
            <a:ext cx="4041775" cy="827087"/>
          </a:xfrm>
          <a:prstGeom prst="rect">
            <a:avLst/>
          </a:prstGeom>
        </p:spPr>
        <p:txBody>
          <a:bodyPr anchor="b"/>
          <a:lstStyle>
            <a:lvl1pPr marL="0" indent="0">
              <a:buNone/>
              <a:defRPr sz="2400" b="1">
                <a:solidFill>
                  <a:schemeClr val="bg1"/>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14599"/>
            <a:ext cx="4041775" cy="3611563"/>
          </a:xfrm>
          <a:prstGeom prst="rect">
            <a:avLst/>
          </a:prstGeom>
        </p:spPr>
        <p:txBody>
          <a:bodyPr/>
          <a:lstStyle>
            <a:lvl1pPr>
              <a:defRPr sz="2400">
                <a:solidFill>
                  <a:schemeClr val="bg1"/>
                </a:solidFill>
                <a:latin typeface="Cambria" panose="02040503050406030204" pitchFamily="18" charset="0"/>
              </a:defRPr>
            </a:lvl1pPr>
            <a:lvl2pPr>
              <a:defRPr sz="2000">
                <a:solidFill>
                  <a:schemeClr val="bg1"/>
                </a:solidFill>
                <a:latin typeface="Cambria" panose="02040503050406030204" pitchFamily="18" charset="0"/>
              </a:defRPr>
            </a:lvl2pPr>
            <a:lvl3pPr>
              <a:defRPr sz="1800">
                <a:solidFill>
                  <a:schemeClr val="bg1"/>
                </a:solidFill>
                <a:latin typeface="Cambria" panose="02040503050406030204" pitchFamily="18" charset="0"/>
              </a:defRPr>
            </a:lvl3pPr>
            <a:lvl4pPr>
              <a:defRPr sz="1600">
                <a:solidFill>
                  <a:schemeClr val="bg1"/>
                </a:solidFill>
                <a:latin typeface="Cambria" panose="02040503050406030204" pitchFamily="18" charset="0"/>
              </a:defRPr>
            </a:lvl4pPr>
            <a:lvl5pPr>
              <a:defRPr sz="1600">
                <a:solidFill>
                  <a:schemeClr val="bg1"/>
                </a:solidFill>
                <a:latin typeface="Cambria" panose="02040503050406030204" pitchFamily="18"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solidFill>
                  <a:schemeClr val="bg1"/>
                </a:solidFill>
                <a:latin typeface="Cambria" panose="02040503050406030204" pitchFamily="18" charset="0"/>
              </a:defRPr>
            </a:lvl1pPr>
          </a:lstStyle>
          <a:p>
            <a:fld id="{1D8BD707-D9CF-40AE-B4C6-C98DA3205C09}" type="datetimeFigureOut">
              <a:rPr lang="en-US" smtClean="0"/>
              <a:pPr/>
              <a:t>6/28/2018</a:t>
            </a:fld>
            <a:endParaRPr lang="en-US" dirty="0"/>
          </a:p>
        </p:txBody>
      </p:sp>
      <p:sp>
        <p:nvSpPr>
          <p:cNvPr id="8" name="Footer Placeholder 7"/>
          <p:cNvSpPr>
            <a:spLocks noGrp="1"/>
          </p:cNvSpPr>
          <p:nvPr>
            <p:ph type="ftr" sz="quarter" idx="11"/>
          </p:nvPr>
        </p:nvSpPr>
        <p:spPr/>
        <p:txBody>
          <a:bodyPr/>
          <a:lstStyle>
            <a:lvl1pPr>
              <a:defRPr>
                <a:solidFill>
                  <a:schemeClr val="bg1"/>
                </a:solidFill>
                <a:latin typeface="Cambria" panose="02040503050406030204" pitchFamily="18" charset="0"/>
              </a:defRPr>
            </a:lvl1pPr>
          </a:lstStyle>
          <a:p>
            <a:endParaRPr lang="en-US"/>
          </a:p>
        </p:txBody>
      </p:sp>
      <p:sp>
        <p:nvSpPr>
          <p:cNvPr id="9" name="Slide Number Placeholder 8"/>
          <p:cNvSpPr>
            <a:spLocks noGrp="1"/>
          </p:cNvSpPr>
          <p:nvPr>
            <p:ph type="sldNum" sz="quarter" idx="12"/>
          </p:nvPr>
        </p:nvSpPr>
        <p:spPr/>
        <p:txBody>
          <a:bodyPr/>
          <a:lstStyle>
            <a:lvl1pPr>
              <a:defRPr b="1">
                <a:solidFill>
                  <a:schemeClr val="bg1"/>
                </a:solidFill>
                <a:latin typeface="Cambria" panose="02040503050406030204" pitchFamily="18" charset="0"/>
              </a:defRPr>
            </a:lvl1pPr>
          </a:lstStyle>
          <a:p>
            <a:fld id="{B6F15528-21DE-4FAA-801E-634DDDAF4B2B}" type="slidenum">
              <a:rPr lang="en-US" smtClean="0"/>
              <a:pPr/>
              <a:t>‹#›</a:t>
            </a:fld>
            <a:endParaRPr lang="en-US"/>
          </a:p>
        </p:txBody>
      </p:sp>
      <p:sp>
        <p:nvSpPr>
          <p:cNvPr id="11" name="Text Placeholder 12"/>
          <p:cNvSpPr>
            <a:spLocks noGrp="1"/>
          </p:cNvSpPr>
          <p:nvPr>
            <p:ph type="body" sz="quarter" idx="13" hasCustomPrompt="1"/>
          </p:nvPr>
        </p:nvSpPr>
        <p:spPr>
          <a:xfrm>
            <a:off x="609600" y="76200"/>
            <a:ext cx="5562600" cy="305595"/>
          </a:xfrm>
          <a:prstGeom prst="rect">
            <a:avLst/>
          </a:prstGeom>
        </p:spPr>
        <p:txBody>
          <a:bodyPr/>
          <a:lstStyle>
            <a:lvl1pPr marL="0" indent="0">
              <a:buNone/>
              <a:defRPr sz="1800" b="1">
                <a:solidFill>
                  <a:schemeClr val="bg1"/>
                </a:solidFill>
                <a:latin typeface="Cambria" panose="02040503050406030204" pitchFamily="18" charset="0"/>
              </a:defRPr>
            </a:lvl1pPr>
          </a:lstStyle>
          <a:p>
            <a:pPr lvl="0"/>
            <a:r>
              <a:rPr lang="en-GB" dirty="0" smtClean="0"/>
              <a:t>YOUR TEXT HERE</a:t>
            </a:r>
            <a:endParaRPr lang="en-GB" dirty="0"/>
          </a:p>
        </p:txBody>
      </p:sp>
    </p:spTree>
    <p:extLst>
      <p:ext uri="{BB962C8B-B14F-4D97-AF65-F5344CB8AC3E}">
        <p14:creationId xmlns:p14="http://schemas.microsoft.com/office/powerpoint/2010/main" val="297500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a:prstGeom prst="rect">
            <a:avLst/>
          </a:prstGeom>
        </p:spPr>
        <p:txBody>
          <a:bodyPr/>
          <a:lstStyle>
            <a:lvl1pPr>
              <a:defRPr>
                <a:solidFill>
                  <a:schemeClr val="bg1"/>
                </a:solidFill>
                <a:latin typeface="Cambria" panose="020405030504060302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solidFill>
                <a:latin typeface="Cambria" panose="02040503050406030204" pitchFamily="18" charset="0"/>
              </a:defRPr>
            </a:lvl1pPr>
          </a:lstStyle>
          <a:p>
            <a:fld id="{1D8BD707-D9CF-40AE-B4C6-C98DA3205C09}" type="datetimeFigureOut">
              <a:rPr lang="en-US" smtClean="0"/>
              <a:pPr/>
              <a:t>6/28/2018</a:t>
            </a:fld>
            <a:endParaRPr lang="en-US"/>
          </a:p>
        </p:txBody>
      </p:sp>
      <p:sp>
        <p:nvSpPr>
          <p:cNvPr id="4" name="Footer Placeholder 3"/>
          <p:cNvSpPr>
            <a:spLocks noGrp="1"/>
          </p:cNvSpPr>
          <p:nvPr>
            <p:ph type="ftr" sz="quarter" idx="11"/>
          </p:nvPr>
        </p:nvSpPr>
        <p:spPr/>
        <p:txBody>
          <a:bodyPr/>
          <a:lstStyle>
            <a:lvl1pPr>
              <a:defRPr>
                <a:solidFill>
                  <a:schemeClr val="bg1"/>
                </a:solidFill>
                <a:latin typeface="Cambria" panose="02040503050406030204" pitchFamily="18" charset="0"/>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latin typeface="Cambria" panose="02040503050406030204" pitchFamily="18" charset="0"/>
              </a:defRPr>
            </a:lvl1pPr>
          </a:lstStyle>
          <a:p>
            <a:fld id="{B6F15528-21DE-4FAA-801E-634DDDAF4B2B}" type="slidenum">
              <a:rPr lang="en-US" smtClean="0"/>
              <a:pPr/>
              <a:t>‹#›</a:t>
            </a:fld>
            <a:endParaRPr lang="en-US" dirty="0"/>
          </a:p>
        </p:txBody>
      </p:sp>
      <p:sp>
        <p:nvSpPr>
          <p:cNvPr id="7" name="Text Placeholder 12"/>
          <p:cNvSpPr>
            <a:spLocks noGrp="1"/>
          </p:cNvSpPr>
          <p:nvPr>
            <p:ph type="body" sz="quarter" idx="13" hasCustomPrompt="1"/>
          </p:nvPr>
        </p:nvSpPr>
        <p:spPr>
          <a:xfrm>
            <a:off x="609600" y="76200"/>
            <a:ext cx="5562600" cy="305595"/>
          </a:xfrm>
          <a:prstGeom prst="rect">
            <a:avLst/>
          </a:prstGeom>
        </p:spPr>
        <p:txBody>
          <a:bodyPr/>
          <a:lstStyle>
            <a:lvl1pPr marL="0" indent="0">
              <a:buNone/>
              <a:defRPr sz="1800" b="1">
                <a:solidFill>
                  <a:schemeClr val="bg1"/>
                </a:solidFill>
                <a:latin typeface="Cambria" panose="02040503050406030204" pitchFamily="18" charset="0"/>
              </a:defRPr>
            </a:lvl1pPr>
          </a:lstStyle>
          <a:p>
            <a:pPr lvl="0"/>
            <a:r>
              <a:rPr lang="en-GB" dirty="0" smtClean="0"/>
              <a:t>YOUR TEXT HERE</a:t>
            </a:r>
            <a:endParaRPr lang="en-GB" dirty="0"/>
          </a:p>
        </p:txBody>
      </p:sp>
    </p:spTree>
    <p:extLst>
      <p:ext uri="{BB962C8B-B14F-4D97-AF65-F5344CB8AC3E}">
        <p14:creationId xmlns:p14="http://schemas.microsoft.com/office/powerpoint/2010/main" val="336195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1D8BD707-D9CF-40AE-B4C6-C98DA3205C09}" type="datetimeFigureOut">
              <a:rPr lang="en-US" smtClean="0"/>
              <a:pPr/>
              <a:t>6/28/2018</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2"/>
          </p:nvPr>
        </p:nvSpPr>
        <p:spPr/>
        <p:txBody>
          <a:bodyPr/>
          <a:lstStyle>
            <a:lvl1pPr>
              <a:defRPr b="1">
                <a:solidFill>
                  <a:schemeClr val="bg1"/>
                </a:solidFill>
                <a:latin typeface="Cambria" panose="02040503050406030204" pitchFamily="18" charset="0"/>
              </a:defRPr>
            </a:lvl1pPr>
          </a:lstStyle>
          <a:p>
            <a:fld id="{B6F15528-21DE-4FAA-801E-634DDDAF4B2B}" type="slidenum">
              <a:rPr lang="en-US" smtClean="0"/>
              <a:pPr/>
              <a:t>‹#›</a:t>
            </a:fld>
            <a:endParaRPr lang="en-US" dirty="0"/>
          </a:p>
        </p:txBody>
      </p:sp>
      <p:sp>
        <p:nvSpPr>
          <p:cNvPr id="6" name="Text Placeholder 12"/>
          <p:cNvSpPr>
            <a:spLocks noGrp="1"/>
          </p:cNvSpPr>
          <p:nvPr>
            <p:ph type="body" sz="quarter" idx="13" hasCustomPrompt="1"/>
          </p:nvPr>
        </p:nvSpPr>
        <p:spPr>
          <a:xfrm>
            <a:off x="609600" y="76200"/>
            <a:ext cx="5562600" cy="305595"/>
          </a:xfrm>
          <a:prstGeom prst="rect">
            <a:avLst/>
          </a:prstGeom>
        </p:spPr>
        <p:txBody>
          <a:bodyPr/>
          <a:lstStyle>
            <a:lvl1pPr marL="0" indent="0">
              <a:buNone/>
              <a:defRPr sz="1800" b="1">
                <a:solidFill>
                  <a:schemeClr val="bg1"/>
                </a:solidFill>
                <a:latin typeface="Cambria" panose="02040503050406030204" pitchFamily="18" charset="0"/>
              </a:defRPr>
            </a:lvl1pPr>
          </a:lstStyle>
          <a:p>
            <a:pPr lvl="0"/>
            <a:r>
              <a:rPr lang="en-GB" dirty="0" smtClean="0"/>
              <a:t>YOUR TEXT HERE</a:t>
            </a:r>
            <a:endParaRPr lang="en-GB" dirty="0"/>
          </a:p>
        </p:txBody>
      </p:sp>
    </p:spTree>
    <p:extLst>
      <p:ext uri="{BB962C8B-B14F-4D97-AF65-F5344CB8AC3E}">
        <p14:creationId xmlns:p14="http://schemas.microsoft.com/office/powerpoint/2010/main" val="343822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a:prstGeom prst="rect">
            <a:avLst/>
          </a:prstGeom>
        </p:spPr>
        <p:txBody>
          <a:bodyPr anchor="b"/>
          <a:lstStyle>
            <a:lvl1pPr algn="l">
              <a:defRPr sz="2000" b="1">
                <a:solidFill>
                  <a:schemeClr val="bg1"/>
                </a:solidFill>
                <a:latin typeface="Cambria" panose="02040503050406030204" pitchFamily="18"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609600"/>
            <a:ext cx="5111750" cy="5516563"/>
          </a:xfrm>
          <a:prstGeom prst="rect">
            <a:avLst/>
          </a:prstGeom>
        </p:spPr>
        <p:txBody>
          <a:bodyPr/>
          <a:lstStyle>
            <a:lvl1pPr>
              <a:defRPr sz="3200">
                <a:solidFill>
                  <a:schemeClr val="bg1"/>
                </a:solidFill>
                <a:latin typeface="Cambria" panose="02040503050406030204" pitchFamily="18" charset="0"/>
              </a:defRPr>
            </a:lvl1pPr>
            <a:lvl2pPr>
              <a:defRPr sz="2800">
                <a:solidFill>
                  <a:schemeClr val="bg1"/>
                </a:solidFill>
                <a:latin typeface="Cambria" panose="02040503050406030204" pitchFamily="18" charset="0"/>
              </a:defRPr>
            </a:lvl2pPr>
            <a:lvl3pPr>
              <a:defRPr sz="2400">
                <a:solidFill>
                  <a:schemeClr val="bg1"/>
                </a:solidFill>
                <a:latin typeface="Cambria" panose="02040503050406030204" pitchFamily="18" charset="0"/>
              </a:defRPr>
            </a:lvl3pPr>
            <a:lvl4pPr>
              <a:defRPr sz="2000">
                <a:solidFill>
                  <a:schemeClr val="bg1"/>
                </a:solidFill>
                <a:latin typeface="Cambria" panose="02040503050406030204" pitchFamily="18" charset="0"/>
              </a:defRPr>
            </a:lvl4pPr>
            <a:lvl5pPr>
              <a:defRPr sz="2000">
                <a:solidFill>
                  <a:schemeClr val="bg1"/>
                </a:solidFill>
                <a:latin typeface="Cambria" panose="02040503050406030204" pitchFamily="18"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latin typeface="Cambria" panose="020405030504060302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latin typeface="Cambria" panose="02040503050406030204" pitchFamily="18" charset="0"/>
              </a:defRPr>
            </a:lvl1pPr>
          </a:lstStyle>
          <a:p>
            <a:fld id="{1D8BD707-D9CF-40AE-B4C6-C98DA3205C09}" type="datetimeFigureOut">
              <a:rPr lang="en-US" smtClean="0"/>
              <a:pPr/>
              <a:t>6/28/2018</a:t>
            </a:fld>
            <a:endParaRPr lang="en-US"/>
          </a:p>
        </p:txBody>
      </p:sp>
      <p:sp>
        <p:nvSpPr>
          <p:cNvPr id="6" name="Footer Placeholder 5"/>
          <p:cNvSpPr>
            <a:spLocks noGrp="1"/>
          </p:cNvSpPr>
          <p:nvPr>
            <p:ph type="ftr" sz="quarter" idx="11"/>
          </p:nvPr>
        </p:nvSpPr>
        <p:spPr/>
        <p:txBody>
          <a:bodyPr/>
          <a:lstStyle>
            <a:lvl1pPr>
              <a:defRPr>
                <a:solidFill>
                  <a:schemeClr val="bg1"/>
                </a:solidFill>
                <a:latin typeface="Cambria" panose="02040503050406030204" pitchFamily="18" charset="0"/>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latin typeface="Cambria" panose="02040503050406030204" pitchFamily="18" charset="0"/>
              </a:defRPr>
            </a:lvl1pPr>
          </a:lstStyle>
          <a:p>
            <a:fld id="{B6F15528-21DE-4FAA-801E-634DDDAF4B2B}" type="slidenum">
              <a:rPr lang="en-US" smtClean="0"/>
              <a:pPr/>
              <a:t>‹#›</a:t>
            </a:fld>
            <a:endParaRPr lang="en-US"/>
          </a:p>
        </p:txBody>
      </p:sp>
      <p:sp>
        <p:nvSpPr>
          <p:cNvPr id="10" name="Text Placeholder 12"/>
          <p:cNvSpPr>
            <a:spLocks noGrp="1"/>
          </p:cNvSpPr>
          <p:nvPr>
            <p:ph type="body" sz="quarter" idx="13" hasCustomPrompt="1"/>
          </p:nvPr>
        </p:nvSpPr>
        <p:spPr>
          <a:xfrm>
            <a:off x="609600" y="76200"/>
            <a:ext cx="5562600" cy="305595"/>
          </a:xfrm>
          <a:prstGeom prst="rect">
            <a:avLst/>
          </a:prstGeom>
        </p:spPr>
        <p:txBody>
          <a:bodyPr/>
          <a:lstStyle>
            <a:lvl1pPr marL="0" indent="0">
              <a:buNone/>
              <a:defRPr sz="1800" b="1">
                <a:solidFill>
                  <a:schemeClr val="bg1"/>
                </a:solidFill>
                <a:latin typeface="Cambria" panose="02040503050406030204" pitchFamily="18" charset="0"/>
              </a:defRPr>
            </a:lvl1pPr>
          </a:lstStyle>
          <a:p>
            <a:pPr lvl="0"/>
            <a:r>
              <a:rPr lang="en-GB" dirty="0" smtClean="0"/>
              <a:t>YOUR TEXT HERE</a:t>
            </a:r>
            <a:endParaRPr lang="en-GB" dirty="0"/>
          </a:p>
        </p:txBody>
      </p:sp>
    </p:spTree>
    <p:extLst>
      <p:ext uri="{BB962C8B-B14F-4D97-AF65-F5344CB8AC3E}">
        <p14:creationId xmlns:p14="http://schemas.microsoft.com/office/powerpoint/2010/main" val="39320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latin typeface="Cambria" panose="02040503050406030204" pitchFamily="18"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latin typeface="Cambria" panose="020405030504060302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latin typeface="Cambria" panose="020405030504060302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latin typeface="Cambria" panose="02040503050406030204" pitchFamily="18" charset="0"/>
              </a:defRPr>
            </a:lvl1pPr>
          </a:lstStyle>
          <a:p>
            <a:fld id="{1D8BD707-D9CF-40AE-B4C6-C98DA3205C09}" type="datetimeFigureOut">
              <a:rPr lang="en-US" smtClean="0"/>
              <a:pPr/>
              <a:t>6/28/2018</a:t>
            </a:fld>
            <a:endParaRPr lang="en-US"/>
          </a:p>
        </p:txBody>
      </p:sp>
      <p:sp>
        <p:nvSpPr>
          <p:cNvPr id="6" name="Footer Placeholder 5"/>
          <p:cNvSpPr>
            <a:spLocks noGrp="1"/>
          </p:cNvSpPr>
          <p:nvPr>
            <p:ph type="ftr" sz="quarter" idx="11"/>
          </p:nvPr>
        </p:nvSpPr>
        <p:spPr/>
        <p:txBody>
          <a:bodyPr/>
          <a:lstStyle>
            <a:lvl1pPr>
              <a:defRPr>
                <a:solidFill>
                  <a:schemeClr val="bg1"/>
                </a:solidFill>
                <a:latin typeface="Cambria" panose="02040503050406030204" pitchFamily="18" charset="0"/>
              </a:defRPr>
            </a:lvl1p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Text Placeholder 12"/>
          <p:cNvSpPr>
            <a:spLocks noGrp="1"/>
          </p:cNvSpPr>
          <p:nvPr>
            <p:ph type="body" sz="quarter" idx="13" hasCustomPrompt="1"/>
          </p:nvPr>
        </p:nvSpPr>
        <p:spPr>
          <a:xfrm>
            <a:off x="609600" y="76200"/>
            <a:ext cx="5562600" cy="305595"/>
          </a:xfrm>
          <a:prstGeom prst="rect">
            <a:avLst/>
          </a:prstGeom>
        </p:spPr>
        <p:txBody>
          <a:bodyPr/>
          <a:lstStyle>
            <a:lvl1pPr marL="0" indent="0">
              <a:buNone/>
              <a:defRPr sz="1800" b="1">
                <a:solidFill>
                  <a:schemeClr val="bg1"/>
                </a:solidFill>
                <a:latin typeface="Cambria" panose="02040503050406030204" pitchFamily="18" charset="0"/>
              </a:defRPr>
            </a:lvl1pPr>
          </a:lstStyle>
          <a:p>
            <a:pPr lvl="0"/>
            <a:r>
              <a:rPr lang="en-GB" dirty="0" smtClean="0"/>
              <a:t>YOUR TEXT HERE</a:t>
            </a:r>
            <a:endParaRPr lang="en-GB" dirty="0"/>
          </a:p>
        </p:txBody>
      </p:sp>
    </p:spTree>
    <p:extLst>
      <p:ext uri="{BB962C8B-B14F-4D97-AF65-F5344CB8AC3E}">
        <p14:creationId xmlns:p14="http://schemas.microsoft.com/office/powerpoint/2010/main" val="107334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lvl1pPr>
              <a:defRPr>
                <a:solidFill>
                  <a:schemeClr val="bg1"/>
                </a:solidFill>
                <a:latin typeface="Cambria" panose="02040503050406030204"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latin typeface="Cambria" panose="02040503050406030204" pitchFamily="18" charset="0"/>
              </a:defRPr>
            </a:lvl1pPr>
            <a:lvl2pPr>
              <a:defRPr>
                <a:solidFill>
                  <a:schemeClr val="bg1"/>
                </a:solidFill>
                <a:latin typeface="Cambria" panose="02040503050406030204" pitchFamily="18" charset="0"/>
              </a:defRPr>
            </a:lvl2pPr>
            <a:lvl3pPr>
              <a:defRPr>
                <a:solidFill>
                  <a:schemeClr val="bg1"/>
                </a:solidFill>
                <a:latin typeface="Cambria" panose="02040503050406030204" pitchFamily="18" charset="0"/>
              </a:defRPr>
            </a:lvl3pPr>
            <a:lvl4pPr>
              <a:defRPr>
                <a:solidFill>
                  <a:schemeClr val="bg1"/>
                </a:solidFill>
                <a:latin typeface="Cambria" panose="02040503050406030204" pitchFamily="18" charset="0"/>
              </a:defRPr>
            </a:lvl4pPr>
            <a:lvl5pPr>
              <a:defRPr>
                <a:solidFill>
                  <a:schemeClr val="bg1"/>
                </a:solidFill>
                <a:latin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chemeClr val="bg1"/>
                </a:solidFill>
                <a:latin typeface="Cambria" panose="02040503050406030204" pitchFamily="18" charset="0"/>
              </a:defRPr>
            </a:lvl1pPr>
          </a:lstStyle>
          <a:p>
            <a:fld id="{1D8BD707-D9CF-40AE-B4C6-C98DA3205C09}" type="datetimeFigureOut">
              <a:rPr lang="en-US" smtClean="0"/>
              <a:pPr/>
              <a:t>6/28/2018</a:t>
            </a:fld>
            <a:endParaRPr lang="en-US"/>
          </a:p>
        </p:txBody>
      </p:sp>
      <p:sp>
        <p:nvSpPr>
          <p:cNvPr id="5" name="Footer Placeholder 4"/>
          <p:cNvSpPr>
            <a:spLocks noGrp="1"/>
          </p:cNvSpPr>
          <p:nvPr>
            <p:ph type="ftr" sz="quarter" idx="11"/>
          </p:nvPr>
        </p:nvSpPr>
        <p:spPr/>
        <p:txBody>
          <a:bodyPr/>
          <a:lstStyle>
            <a:lvl1pPr>
              <a:defRPr>
                <a:solidFill>
                  <a:schemeClr val="bg1"/>
                </a:solidFill>
                <a:latin typeface="Cambria" panose="02040503050406030204" pitchFamily="18" charset="0"/>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latin typeface="Cambria" panose="02040503050406030204" pitchFamily="18" charset="0"/>
              </a:defRPr>
            </a:lvl1pPr>
          </a:lstStyle>
          <a:p>
            <a:fld id="{B6F15528-21DE-4FAA-801E-634DDDAF4B2B}" type="slidenum">
              <a:rPr lang="en-US" smtClean="0"/>
              <a:pPr/>
              <a:t>‹#›</a:t>
            </a:fld>
            <a:endParaRPr lang="en-US"/>
          </a:p>
        </p:txBody>
      </p:sp>
      <p:sp>
        <p:nvSpPr>
          <p:cNvPr id="8" name="Text Placeholder 12"/>
          <p:cNvSpPr>
            <a:spLocks noGrp="1"/>
          </p:cNvSpPr>
          <p:nvPr>
            <p:ph type="body" sz="quarter" idx="13" hasCustomPrompt="1"/>
          </p:nvPr>
        </p:nvSpPr>
        <p:spPr>
          <a:xfrm>
            <a:off x="609600" y="76200"/>
            <a:ext cx="5562600" cy="305595"/>
          </a:xfrm>
          <a:prstGeom prst="rect">
            <a:avLst/>
          </a:prstGeom>
        </p:spPr>
        <p:txBody>
          <a:bodyPr/>
          <a:lstStyle>
            <a:lvl1pPr marL="0" indent="0">
              <a:buNone/>
              <a:defRPr sz="1800" b="1">
                <a:solidFill>
                  <a:schemeClr val="bg1"/>
                </a:solidFill>
                <a:latin typeface="Cambria" panose="02040503050406030204" pitchFamily="18" charset="0"/>
              </a:defRPr>
            </a:lvl1pPr>
          </a:lstStyle>
          <a:p>
            <a:pPr lvl="0"/>
            <a:r>
              <a:rPr lang="en-GB" dirty="0" smtClean="0"/>
              <a:t>YOUR TEXT HERE</a:t>
            </a:r>
            <a:endParaRPr lang="en-GB" dirty="0"/>
          </a:p>
        </p:txBody>
      </p:sp>
    </p:spTree>
    <p:extLst>
      <p:ext uri="{BB962C8B-B14F-4D97-AF65-F5344CB8AC3E}">
        <p14:creationId xmlns:p14="http://schemas.microsoft.com/office/powerpoint/2010/main" val="165816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pic>
        <p:nvPicPr>
          <p:cNvPr id="1026" name="Picture 2" descr="C:\Users\gudaviciusa\Desktop\Presentation project\New concept\Graphics\links-01.png"/>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865959" y="-1524002"/>
            <a:ext cx="13001625" cy="975201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B6F15528-21DE-4FAA-801E-634DDDAF4B2B}" type="slidenum">
              <a:rPr lang="en-US" smtClean="0"/>
              <a:pPr/>
              <a:t>‹#›</a:t>
            </a:fld>
            <a:endParaRPr lang="en-US" dirty="0"/>
          </a:p>
        </p:txBody>
      </p:sp>
      <p:sp>
        <p:nvSpPr>
          <p:cNvPr id="7" name="Rectangle 6"/>
          <p:cNvSpPr/>
          <p:nvPr userDrawn="1"/>
        </p:nvSpPr>
        <p:spPr>
          <a:xfrm>
            <a:off x="-714" y="0"/>
            <a:ext cx="9144000" cy="5334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63504" y="95408"/>
            <a:ext cx="342583" cy="342583"/>
          </a:xfrm>
          <a:prstGeom prst="rect">
            <a:avLst/>
          </a:prstGeom>
        </p:spPr>
      </p:pic>
      <p:pic>
        <p:nvPicPr>
          <p:cNvPr id="9" name="Picture 2" descr="M:\Images\Logos\EUROPOL LOGOS\PNG\Europol square logo.png"/>
          <p:cNvPicPr>
            <a:picLocks noChangeAspect="1" noChangeArrowheads="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220495" y="164174"/>
            <a:ext cx="228600" cy="205051"/>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85" descr="M:\Images\Logos\EUROPOL LOGOS\PNG\Europol_Logo_Dia white background.png"/>
          <p:cNvPicPr>
            <a:picLocks noChangeAspect="1" noChangeArrowheads="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6400800" y="164174"/>
            <a:ext cx="2590800" cy="2368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711840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11.png"/><Relationship Id="rId7" Type="http://schemas.openxmlformats.org/officeDocument/2006/relationships/diagramData" Target="../diagrams/data4.xml"/><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8.png"/><Relationship Id="rId11" Type="http://schemas.microsoft.com/office/2007/relationships/diagramDrawing" Target="../diagrams/drawing4.xml"/><Relationship Id="rId5" Type="http://schemas.openxmlformats.org/officeDocument/2006/relationships/image" Target="../media/image5.png"/><Relationship Id="rId10" Type="http://schemas.openxmlformats.org/officeDocument/2006/relationships/diagramColors" Target="../diagrams/colors4.xml"/><Relationship Id="rId4" Type="http://schemas.microsoft.com/office/2007/relationships/hdphoto" Target="../media/hdphoto1.wdp"/><Relationship Id="rId9"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1.png"/><Relationship Id="rId7" Type="http://schemas.openxmlformats.org/officeDocument/2006/relationships/diagramData" Target="../diagrams/data1.xml"/><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8.png"/><Relationship Id="rId11" Type="http://schemas.microsoft.com/office/2007/relationships/diagramDrawing" Target="../diagrams/drawing1.xml"/><Relationship Id="rId5" Type="http://schemas.openxmlformats.org/officeDocument/2006/relationships/image" Target="../media/image5.png"/><Relationship Id="rId10" Type="http://schemas.openxmlformats.org/officeDocument/2006/relationships/diagramColors" Target="../diagrams/colors1.xml"/><Relationship Id="rId4" Type="http://schemas.microsoft.com/office/2007/relationships/hdphoto" Target="../media/hdphoto1.wdp"/><Relationship Id="rId9"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11.png"/><Relationship Id="rId7" Type="http://schemas.openxmlformats.org/officeDocument/2006/relationships/diagramLayout" Target="../diagrams/layout5.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Data" Target="../diagrams/data5.xml"/><Relationship Id="rId5" Type="http://schemas.openxmlformats.org/officeDocument/2006/relationships/image" Target="../media/image5.png"/><Relationship Id="rId10" Type="http://schemas.microsoft.com/office/2007/relationships/diagramDrawing" Target="../diagrams/drawing5.xml"/><Relationship Id="rId4" Type="http://schemas.microsoft.com/office/2007/relationships/hdphoto" Target="../media/hdphoto1.wdp"/><Relationship Id="rId9" Type="http://schemas.openxmlformats.org/officeDocument/2006/relationships/diagramColors" Target="../diagrams/colors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11.png"/><Relationship Id="rId7" Type="http://schemas.openxmlformats.org/officeDocument/2006/relationships/diagramData" Target="../diagrams/data2.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3.png"/><Relationship Id="rId11" Type="http://schemas.microsoft.com/office/2007/relationships/diagramDrawing" Target="../diagrams/drawing2.xml"/><Relationship Id="rId5" Type="http://schemas.openxmlformats.org/officeDocument/2006/relationships/image" Target="../media/image5.png"/><Relationship Id="rId10" Type="http://schemas.openxmlformats.org/officeDocument/2006/relationships/diagramColors" Target="../diagrams/colors2.xml"/><Relationship Id="rId4" Type="http://schemas.microsoft.com/office/2007/relationships/hdphoto" Target="../media/hdphoto1.wdp"/><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slideLayout" Target="../slideLayouts/slideLayout11.xml"/><Relationship Id="rId68" Type="http://schemas.openxmlformats.org/officeDocument/2006/relationships/image" Target="../media/image15.png"/><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image" Target="../media/image8.png"/><Relationship Id="rId74" Type="http://schemas.microsoft.com/office/2007/relationships/diagramDrawing" Target="../diagrams/drawing3.xml"/><Relationship Id="rId5" Type="http://schemas.openxmlformats.org/officeDocument/2006/relationships/tags" Target="../tags/tag5.xml"/><Relationship Id="rId61" Type="http://schemas.openxmlformats.org/officeDocument/2006/relationships/tags" Target="../tags/tag61.xml"/><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notesSlide" Target="../notesSlides/notesSlide3.xml"/><Relationship Id="rId69" Type="http://schemas.microsoft.com/office/2007/relationships/hdphoto" Target="../media/hdphoto2.wdp"/><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diagramQuickStyle" Target="../diagrams/quickStyle3.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image" Target="../media/image5.png"/><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diagramData" Target="../diagrams/data3.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image" Target="../media/image14.png"/><Relationship Id="rId73" Type="http://schemas.openxmlformats.org/officeDocument/2006/relationships/diagramColors" Target="../diagrams/colors3.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 Type="http://schemas.openxmlformats.org/officeDocument/2006/relationships/tags" Target="../tags/tag7.xml"/><Relationship Id="rId71"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4" y="0"/>
            <a:ext cx="9142572" cy="6858000"/>
          </a:xfrm>
          <a:prstGeom prst="rect">
            <a:avLst/>
          </a:prstGeom>
        </p:spPr>
      </p:pic>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 y="0"/>
            <a:ext cx="9142572" cy="6858000"/>
          </a:xfrm>
          <a:prstGeom prst="rect">
            <a:avLst/>
          </a:prstGeom>
        </p:spPr>
      </p:pic>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10953" y="152400"/>
            <a:ext cx="9142572" cy="6248398"/>
          </a:xfrm>
          <a:prstGeom prst="rect">
            <a:avLst/>
          </a:prstGeom>
        </p:spPr>
      </p:pic>
      <p:sp>
        <p:nvSpPr>
          <p:cNvPr id="16" name="Text Box 7"/>
          <p:cNvSpPr txBox="1">
            <a:spLocks noChangeArrowheads="1"/>
          </p:cNvSpPr>
          <p:nvPr/>
        </p:nvSpPr>
        <p:spPr bwMode="auto">
          <a:xfrm>
            <a:off x="250825" y="6567487"/>
            <a:ext cx="8713788" cy="21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indent="15875" eaLnBrk="0" hangingPunct="0">
              <a:defRPr sz="2400">
                <a:solidFill>
                  <a:srgbClr val="063170"/>
                </a:solidFill>
                <a:latin typeface="Verdana" pitchFamily="34" charset="0"/>
              </a:defRPr>
            </a:lvl1pPr>
            <a:lvl2pPr marL="742950" indent="-285750" eaLnBrk="0" hangingPunct="0">
              <a:buChar char="•"/>
              <a:defRPr sz="2400">
                <a:solidFill>
                  <a:srgbClr val="063170"/>
                </a:solidFill>
                <a:latin typeface="Verdana" pitchFamily="34" charset="0"/>
              </a:defRPr>
            </a:lvl2pPr>
            <a:lvl3pPr marL="1143000" indent="-228600" eaLnBrk="0" hangingPunct="0">
              <a:buFont typeface="Wingdings" pitchFamily="2" charset="2"/>
              <a:buChar char="§"/>
              <a:defRPr sz="2000">
                <a:solidFill>
                  <a:srgbClr val="063170"/>
                </a:solidFill>
                <a:latin typeface="Verdana" pitchFamily="34" charset="0"/>
              </a:defRPr>
            </a:lvl3pPr>
            <a:lvl4pPr marL="1600200" indent="-228600" eaLnBrk="0" hangingPunct="0">
              <a:buChar char="–"/>
              <a:defRPr>
                <a:solidFill>
                  <a:srgbClr val="063170"/>
                </a:solidFill>
                <a:latin typeface="Verdana" pitchFamily="34" charset="0"/>
              </a:defRPr>
            </a:lvl4pPr>
            <a:lvl5pPr marL="2057400" indent="-228600" eaLnBrk="0" hangingPunct="0">
              <a:buChar char="»"/>
              <a:defRPr sz="1600">
                <a:solidFill>
                  <a:srgbClr val="063170"/>
                </a:solidFill>
                <a:latin typeface="Verdana" pitchFamily="34" charset="0"/>
              </a:defRPr>
            </a:lvl5pPr>
            <a:lvl6pPr marL="2514600" indent="-228600" eaLnBrk="0" fontAlgn="base" hangingPunct="0">
              <a:spcBef>
                <a:spcPct val="20000"/>
              </a:spcBef>
              <a:spcAft>
                <a:spcPct val="0"/>
              </a:spcAft>
              <a:buChar char="»"/>
              <a:defRPr sz="1600">
                <a:solidFill>
                  <a:srgbClr val="063170"/>
                </a:solidFill>
                <a:latin typeface="Verdana" pitchFamily="34" charset="0"/>
              </a:defRPr>
            </a:lvl6pPr>
            <a:lvl7pPr marL="2971800" indent="-228600" eaLnBrk="0" fontAlgn="base" hangingPunct="0">
              <a:spcBef>
                <a:spcPct val="20000"/>
              </a:spcBef>
              <a:spcAft>
                <a:spcPct val="0"/>
              </a:spcAft>
              <a:buChar char="»"/>
              <a:defRPr sz="1600">
                <a:solidFill>
                  <a:srgbClr val="063170"/>
                </a:solidFill>
                <a:latin typeface="Verdana" pitchFamily="34" charset="0"/>
              </a:defRPr>
            </a:lvl7pPr>
            <a:lvl8pPr marL="3429000" indent="-228600" eaLnBrk="0" fontAlgn="base" hangingPunct="0">
              <a:spcBef>
                <a:spcPct val="20000"/>
              </a:spcBef>
              <a:spcAft>
                <a:spcPct val="0"/>
              </a:spcAft>
              <a:buChar char="»"/>
              <a:defRPr sz="1600">
                <a:solidFill>
                  <a:srgbClr val="063170"/>
                </a:solidFill>
                <a:latin typeface="Verdana" pitchFamily="34" charset="0"/>
              </a:defRPr>
            </a:lvl8pPr>
            <a:lvl9pPr marL="3886200" indent="-228600" eaLnBrk="0" fontAlgn="base" hangingPunct="0">
              <a:spcBef>
                <a:spcPct val="20000"/>
              </a:spcBef>
              <a:spcAft>
                <a:spcPct val="0"/>
              </a:spcAft>
              <a:buChar char="»"/>
              <a:defRPr sz="1600">
                <a:solidFill>
                  <a:srgbClr val="063170"/>
                </a:solidFill>
                <a:latin typeface="Verdana" pitchFamily="34" charset="0"/>
              </a:defRPr>
            </a:lvl9pPr>
          </a:lstStyle>
          <a:p>
            <a:pPr algn="ctr" eaLnBrk="1" hangingPunct="1">
              <a:spcBef>
                <a:spcPct val="50000"/>
              </a:spcBef>
            </a:pPr>
            <a:r>
              <a:rPr lang="en-GB" altLang="en-US" sz="800">
                <a:solidFill>
                  <a:schemeClr val="bg1"/>
                </a:solidFill>
              </a:rPr>
              <a:t>Europol Unclassified - Basic Protection level / Europol Public Information</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53281" y="1143000"/>
            <a:ext cx="2637439" cy="2637439"/>
          </a:xfrm>
          <a:prstGeom prst="rect">
            <a:avLst/>
          </a:prstGeom>
        </p:spPr>
      </p:pic>
      <p:pic>
        <p:nvPicPr>
          <p:cNvPr id="1026" name="Picture 2" descr="M:\Images\Logos\EUROPOL LOGOS\PNG\Europol square logo.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86200" y="1860067"/>
            <a:ext cx="1409314" cy="1264133"/>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Title 1"/>
          <p:cNvSpPr>
            <a:spLocks noGrp="1"/>
          </p:cNvSpPr>
          <p:nvPr>
            <p:ph type="ctrTitle"/>
          </p:nvPr>
        </p:nvSpPr>
        <p:spPr>
          <a:xfrm>
            <a:off x="838201" y="3810000"/>
            <a:ext cx="7467599" cy="2677656"/>
          </a:xfrm>
        </p:spPr>
        <p:txBody>
          <a:bodyPr wrap="square" rtlCol="0">
            <a:spAutoFit/>
          </a:bodyPr>
          <a:lstStyle/>
          <a:p>
            <a:pPr>
              <a:defRPr/>
            </a:pPr>
            <a:r>
              <a:rPr lang="en-GB" sz="3600" b="1" spc="300" dirty="0" smtClean="0">
                <a:effectLst>
                  <a:outerShdw blurRad="38100" dist="38100" dir="2700000" algn="tl">
                    <a:srgbClr val="000000">
                      <a:alpha val="43137"/>
                    </a:srgbClr>
                  </a:outerShdw>
                </a:effectLst>
                <a:latin typeface="+mn-lt"/>
              </a:rPr>
              <a:t>Europol Criminal Assets Bureau</a:t>
            </a:r>
            <a:br>
              <a:rPr lang="en-GB" sz="3600" b="1" spc="300" dirty="0" smtClean="0">
                <a:effectLst>
                  <a:outerShdw blurRad="38100" dist="38100" dir="2700000" algn="tl">
                    <a:srgbClr val="000000">
                      <a:alpha val="43137"/>
                    </a:srgbClr>
                  </a:outerShdw>
                </a:effectLst>
                <a:latin typeface="+mn-lt"/>
              </a:rPr>
            </a:br>
            <a:r>
              <a:rPr lang="en-GB" sz="3600" b="1" spc="300" dirty="0" smtClean="0">
                <a:effectLst>
                  <a:outerShdw blurRad="38100" dist="38100" dir="2700000" algn="tl">
                    <a:srgbClr val="000000">
                      <a:alpha val="43137"/>
                    </a:srgbClr>
                  </a:outerShdw>
                </a:effectLst>
                <a:latin typeface="+mn-lt"/>
              </a:rPr>
              <a:t/>
            </a:r>
            <a:br>
              <a:rPr lang="en-GB" sz="3600" b="1" spc="300" dirty="0" smtClean="0">
                <a:effectLst>
                  <a:outerShdw blurRad="38100" dist="38100" dir="2700000" algn="tl">
                    <a:srgbClr val="000000">
                      <a:alpha val="43137"/>
                    </a:srgbClr>
                  </a:outerShdw>
                </a:effectLst>
                <a:latin typeface="+mn-lt"/>
              </a:rPr>
            </a:br>
            <a:r>
              <a:rPr lang="en-GB" sz="2400" b="1" spc="300" dirty="0" smtClean="0">
                <a:effectLst>
                  <a:outerShdw blurRad="38100" dist="38100" dir="2700000" algn="tl">
                    <a:srgbClr val="000000">
                      <a:alpha val="43137"/>
                    </a:srgbClr>
                  </a:outerShdw>
                </a:effectLst>
                <a:latin typeface="+mn-lt"/>
              </a:rPr>
              <a:t>Ensuring </a:t>
            </a:r>
            <a:r>
              <a:rPr lang="en-GB" sz="2400" b="1" spc="300" dirty="0">
                <a:effectLst>
                  <a:outerShdw blurRad="38100" dist="38100" dir="2700000" algn="tl">
                    <a:srgbClr val="000000">
                      <a:alpha val="43137"/>
                    </a:srgbClr>
                  </a:outerShdw>
                </a:effectLst>
                <a:latin typeface="+mn-lt"/>
              </a:rPr>
              <a:t>crime does not </a:t>
            </a:r>
            <a:r>
              <a:rPr lang="en-GB" sz="2400" b="1" spc="300" dirty="0" smtClean="0">
                <a:effectLst>
                  <a:outerShdw blurRad="38100" dist="38100" dir="2700000" algn="tl">
                    <a:srgbClr val="000000">
                      <a:alpha val="43137"/>
                    </a:srgbClr>
                  </a:outerShdw>
                </a:effectLst>
                <a:latin typeface="+mn-lt"/>
              </a:rPr>
              <a:t>pay</a:t>
            </a:r>
            <a:br>
              <a:rPr lang="en-GB" sz="2400" b="1" spc="300" dirty="0" smtClean="0">
                <a:effectLst>
                  <a:outerShdw blurRad="38100" dist="38100" dir="2700000" algn="tl">
                    <a:srgbClr val="000000">
                      <a:alpha val="43137"/>
                    </a:srgbClr>
                  </a:outerShdw>
                </a:effectLst>
                <a:latin typeface="+mn-lt"/>
              </a:rPr>
            </a:br>
            <a:r>
              <a:rPr lang="en-GB" sz="2400" b="1" spc="300" dirty="0" smtClean="0">
                <a:effectLst>
                  <a:outerShdw blurRad="38100" dist="38100" dir="2700000" algn="tl">
                    <a:srgbClr val="000000">
                      <a:alpha val="43137"/>
                    </a:srgbClr>
                  </a:outerShdw>
                </a:effectLst>
                <a:latin typeface="+mn-lt"/>
              </a:rPr>
              <a:t/>
            </a:r>
            <a:br>
              <a:rPr lang="en-GB" sz="2400" b="1" spc="300" dirty="0" smtClean="0">
                <a:effectLst>
                  <a:outerShdw blurRad="38100" dist="38100" dir="2700000" algn="tl">
                    <a:srgbClr val="000000">
                      <a:alpha val="43137"/>
                    </a:srgbClr>
                  </a:outerShdw>
                </a:effectLst>
                <a:latin typeface="+mn-lt"/>
              </a:rPr>
            </a:br>
            <a:r>
              <a:rPr lang="nl-NL" sz="2400" b="1" dirty="0" err="1" smtClean="0">
                <a:latin typeface="+mn-lt"/>
                <a:cs typeface="Arial" charset="0"/>
              </a:rPr>
              <a:t>Implementation</a:t>
            </a:r>
            <a:r>
              <a:rPr lang="nl-NL" sz="2400" b="1" dirty="0" smtClean="0">
                <a:latin typeface="+mn-lt"/>
                <a:cs typeface="Arial" charset="0"/>
              </a:rPr>
              <a:t> of EU  </a:t>
            </a:r>
            <a:r>
              <a:rPr lang="nl-NL" sz="2400" b="1" dirty="0" err="1" smtClean="0">
                <a:latin typeface="+mn-lt"/>
                <a:cs typeface="Arial" charset="0"/>
              </a:rPr>
              <a:t>asset</a:t>
            </a:r>
            <a:r>
              <a:rPr lang="nl-NL" sz="2400" b="1" dirty="0" smtClean="0">
                <a:latin typeface="+mn-lt"/>
                <a:cs typeface="Arial" charset="0"/>
              </a:rPr>
              <a:t> </a:t>
            </a:r>
            <a:r>
              <a:rPr lang="nl-NL" sz="2400" b="1" dirty="0" err="1" smtClean="0">
                <a:latin typeface="+mn-lt"/>
                <a:cs typeface="Arial" charset="0"/>
              </a:rPr>
              <a:t>confiscation</a:t>
            </a:r>
            <a:r>
              <a:rPr lang="nl-NL" sz="2400" b="1" dirty="0" smtClean="0">
                <a:latin typeface="+mn-lt"/>
                <a:cs typeface="Arial" charset="0"/>
              </a:rPr>
              <a:t> </a:t>
            </a:r>
            <a:r>
              <a:rPr lang="nl-NL" sz="2400" b="1" dirty="0" err="1" smtClean="0">
                <a:latin typeface="+mn-lt"/>
                <a:cs typeface="Arial" charset="0"/>
              </a:rPr>
              <a:t>instruments</a:t>
            </a:r>
            <a:r>
              <a:rPr lang="nl-NL" sz="2400" b="1" dirty="0" smtClean="0">
                <a:latin typeface="+mn-lt"/>
                <a:cs typeface="Arial" charset="0"/>
              </a:rPr>
              <a:t>:</a:t>
            </a:r>
            <a:br>
              <a:rPr lang="nl-NL" sz="2400" b="1" dirty="0" smtClean="0">
                <a:latin typeface="+mn-lt"/>
                <a:cs typeface="Arial" charset="0"/>
              </a:rPr>
            </a:br>
            <a:r>
              <a:rPr lang="nl-NL" sz="2400" b="1" dirty="0" smtClean="0">
                <a:latin typeface="+mn-lt"/>
                <a:cs typeface="Arial" charset="0"/>
              </a:rPr>
              <a:t>a </a:t>
            </a:r>
            <a:r>
              <a:rPr lang="nl-NL" sz="2400" b="1" dirty="0" err="1" smtClean="0">
                <a:latin typeface="+mn-lt"/>
                <a:cs typeface="Arial" charset="0"/>
              </a:rPr>
              <a:t>practitioners</a:t>
            </a:r>
            <a:r>
              <a:rPr lang="nl-NL" sz="2400" b="1" dirty="0" smtClean="0">
                <a:latin typeface="+mn-lt"/>
                <a:cs typeface="Arial" charset="0"/>
              </a:rPr>
              <a:t> view</a:t>
            </a:r>
            <a:endParaRPr lang="en-GB" sz="2400" b="1" dirty="0">
              <a:latin typeface="+mn-lt"/>
            </a:endParaRPr>
          </a:p>
        </p:txBody>
      </p:sp>
      <p:sp>
        <p:nvSpPr>
          <p:cNvPr id="18" name="Line 6"/>
          <p:cNvSpPr>
            <a:spLocks noChangeShapeType="1"/>
          </p:cNvSpPr>
          <p:nvPr/>
        </p:nvSpPr>
        <p:spPr bwMode="auto">
          <a:xfrm flipH="1">
            <a:off x="1371600" y="4734580"/>
            <a:ext cx="6400800" cy="0"/>
          </a:xfrm>
          <a:prstGeom prst="line">
            <a:avLst/>
          </a:prstGeom>
          <a:noFill/>
          <a:ln w="25400">
            <a:solidFill>
              <a:srgbClr val="FBDB19"/>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19" name="Title 1"/>
          <p:cNvSpPr txBox="1">
            <a:spLocks/>
          </p:cNvSpPr>
          <p:nvPr/>
        </p:nvSpPr>
        <p:spPr>
          <a:xfrm>
            <a:off x="1093084" y="4734580"/>
            <a:ext cx="6948487" cy="830997"/>
          </a:xfrm>
          <a:prstGeom prst="rect">
            <a:avLst/>
          </a:prstGeom>
        </p:spPr>
        <p:txBody>
          <a:bodyPr wrap="square" rtlCol="0">
            <a:spAutoFit/>
          </a:bodyPr>
          <a:lstStyle>
            <a:lvl1pPr algn="ctr" defTabSz="914400" rtl="0" eaLnBrk="1" latinLnBrk="0" hangingPunct="1">
              <a:spcBef>
                <a:spcPct val="0"/>
              </a:spcBef>
              <a:buNone/>
              <a:defRPr sz="4400" kern="1200">
                <a:solidFill>
                  <a:schemeClr val="bg1"/>
                </a:solidFill>
                <a:latin typeface="Cambria" panose="02040503050406030204" pitchFamily="18" charset="0"/>
                <a:ea typeface="+mj-ea"/>
                <a:cs typeface="+mj-cs"/>
              </a:defRPr>
            </a:lvl1pPr>
          </a:lstStyle>
          <a:p>
            <a:pPr>
              <a:defRPr/>
            </a:pPr>
            <a:endParaRPr lang="en-GB" sz="2400" dirty="0" smtClean="0">
              <a:solidFill>
                <a:srgbClr val="1ED760"/>
              </a:solidFill>
            </a:endParaRPr>
          </a:p>
          <a:p>
            <a:pPr>
              <a:defRPr/>
            </a:pPr>
            <a:endParaRPr lang="en-GB" sz="2400" dirty="0">
              <a:solidFill>
                <a:srgbClr val="1ED760"/>
              </a:solidFill>
            </a:endParaRPr>
          </a:p>
        </p:txBody>
      </p:sp>
    </p:spTree>
    <p:extLst>
      <p:ext uri="{BB962C8B-B14F-4D97-AF65-F5344CB8AC3E}">
        <p14:creationId xmlns:p14="http://schemas.microsoft.com/office/powerpoint/2010/main" val="249460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533401"/>
            <a:ext cx="9144000" cy="1447799"/>
          </a:xfrm>
        </p:spPr>
        <p:txBody>
          <a:bodyPr/>
          <a:lstStyle/>
          <a:p>
            <a:r>
              <a:rPr lang="nl-NL" sz="3200" b="1" dirty="0" err="1">
                <a:latin typeface="+mn-lt"/>
              </a:rPr>
              <a:t>Key</a:t>
            </a:r>
            <a:r>
              <a:rPr lang="nl-NL" sz="3200" b="1" dirty="0">
                <a:latin typeface="+mn-lt"/>
              </a:rPr>
              <a:t> features of EU </a:t>
            </a:r>
            <a:r>
              <a:rPr lang="nl-NL" sz="3200" b="1" dirty="0" err="1">
                <a:latin typeface="+mn-lt"/>
              </a:rPr>
              <a:t>legislation</a:t>
            </a:r>
            <a:r>
              <a:rPr lang="nl-NL" sz="3200" b="1" dirty="0">
                <a:latin typeface="+mn-lt"/>
              </a:rPr>
              <a:t> on  </a:t>
            </a:r>
            <a:r>
              <a:rPr lang="nl-NL" sz="3200" b="1" dirty="0" err="1">
                <a:latin typeface="+mn-lt"/>
              </a:rPr>
              <a:t>confiscation</a:t>
            </a:r>
            <a:endParaRPr lang="nl-NL" sz="3200" b="1" dirty="0">
              <a:latin typeface="+mn-lt"/>
            </a:endParaRPr>
          </a:p>
        </p:txBody>
      </p:sp>
      <p:sp>
        <p:nvSpPr>
          <p:cNvPr id="3" name="Subtitel 2"/>
          <p:cNvSpPr>
            <a:spLocks noGrp="1"/>
          </p:cNvSpPr>
          <p:nvPr>
            <p:ph type="subTitle" idx="1"/>
          </p:nvPr>
        </p:nvSpPr>
        <p:spPr>
          <a:xfrm>
            <a:off x="381000" y="1524000"/>
            <a:ext cx="8610600" cy="4114800"/>
          </a:xfrm>
        </p:spPr>
        <p:txBody>
          <a:bodyPr/>
          <a:lstStyle/>
          <a:p>
            <a:pPr marL="332613" indent="-332613" algn="l" defTabSz="886968">
              <a:lnSpc>
                <a:spcPct val="90000"/>
              </a:lnSpc>
              <a:buChar char="•"/>
              <a:defRPr sz="2328"/>
            </a:pPr>
            <a:r>
              <a:rPr lang="nl-NL" sz="2800" dirty="0">
                <a:latin typeface="+mn-lt"/>
              </a:rPr>
              <a:t>- The EU </a:t>
            </a:r>
            <a:r>
              <a:rPr lang="nl-NL" sz="2800" dirty="0" err="1">
                <a:latin typeface="+mn-lt"/>
              </a:rPr>
              <a:t>legal</a:t>
            </a:r>
            <a:r>
              <a:rPr lang="nl-NL" sz="2800" dirty="0">
                <a:latin typeface="+mn-lt"/>
              </a:rPr>
              <a:t> </a:t>
            </a:r>
            <a:r>
              <a:rPr lang="nl-NL" sz="2800" dirty="0" err="1">
                <a:latin typeface="+mn-lt"/>
              </a:rPr>
              <a:t>framework</a:t>
            </a:r>
            <a:r>
              <a:rPr lang="nl-NL" sz="2800" dirty="0">
                <a:latin typeface="+mn-lt"/>
              </a:rPr>
              <a:t> </a:t>
            </a:r>
            <a:r>
              <a:rPr lang="nl-NL" sz="2800" dirty="0" err="1">
                <a:latin typeface="+mn-lt"/>
              </a:rPr>
              <a:t>only</a:t>
            </a:r>
            <a:r>
              <a:rPr lang="nl-NL" sz="2800" dirty="0">
                <a:latin typeface="+mn-lt"/>
              </a:rPr>
              <a:t> </a:t>
            </a:r>
            <a:r>
              <a:rPr lang="nl-NL" sz="2800" dirty="0" err="1">
                <a:latin typeface="+mn-lt"/>
              </a:rPr>
              <a:t>applies</a:t>
            </a:r>
            <a:r>
              <a:rPr lang="nl-NL" sz="2800" dirty="0">
                <a:latin typeface="+mn-lt"/>
              </a:rPr>
              <a:t> </a:t>
            </a:r>
            <a:r>
              <a:rPr lang="nl-NL" sz="2800" dirty="0" err="1">
                <a:latin typeface="+mn-lt"/>
              </a:rPr>
              <a:t>to</a:t>
            </a:r>
            <a:r>
              <a:rPr lang="nl-NL" sz="2800" dirty="0">
                <a:latin typeface="+mn-lt"/>
              </a:rPr>
              <a:t> </a:t>
            </a:r>
            <a:r>
              <a:rPr lang="nl-NL" sz="2800" dirty="0" err="1">
                <a:latin typeface="+mn-lt"/>
              </a:rPr>
              <a:t>criminal</a:t>
            </a:r>
            <a:r>
              <a:rPr lang="nl-NL" sz="2800" dirty="0">
                <a:latin typeface="+mn-lt"/>
              </a:rPr>
              <a:t> </a:t>
            </a:r>
            <a:r>
              <a:rPr lang="nl-NL" sz="2800" dirty="0" err="1">
                <a:latin typeface="+mn-lt"/>
              </a:rPr>
              <a:t>proceedings</a:t>
            </a:r>
            <a:r>
              <a:rPr lang="nl-NL" sz="2800" dirty="0">
                <a:latin typeface="+mn-lt"/>
              </a:rPr>
              <a:t> </a:t>
            </a:r>
            <a:r>
              <a:rPr lang="nl-NL" sz="2800" dirty="0" err="1">
                <a:latin typeface="+mn-lt"/>
              </a:rPr>
              <a:t>and</a:t>
            </a:r>
            <a:r>
              <a:rPr lang="nl-NL" sz="2800" dirty="0">
                <a:latin typeface="+mn-lt"/>
              </a:rPr>
              <a:t> the </a:t>
            </a:r>
            <a:r>
              <a:rPr lang="nl-NL" sz="2800" dirty="0" err="1">
                <a:latin typeface="+mn-lt"/>
              </a:rPr>
              <a:t>issuance</a:t>
            </a:r>
            <a:r>
              <a:rPr lang="nl-NL" sz="2800" dirty="0">
                <a:latin typeface="+mn-lt"/>
              </a:rPr>
              <a:t> of </a:t>
            </a:r>
            <a:r>
              <a:rPr lang="nl-NL" sz="2800" dirty="0" err="1">
                <a:latin typeface="+mn-lt"/>
              </a:rPr>
              <a:t>confiscation</a:t>
            </a:r>
            <a:r>
              <a:rPr lang="nl-NL" sz="2800" dirty="0">
                <a:latin typeface="+mn-lt"/>
              </a:rPr>
              <a:t> orders </a:t>
            </a:r>
            <a:r>
              <a:rPr lang="nl-NL" sz="2800" dirty="0" err="1">
                <a:latin typeface="+mn-lt"/>
              </a:rPr>
              <a:t>generally</a:t>
            </a:r>
            <a:r>
              <a:rPr lang="nl-NL" sz="2800" dirty="0">
                <a:latin typeface="+mn-lt"/>
              </a:rPr>
              <a:t> </a:t>
            </a:r>
            <a:r>
              <a:rPr lang="nl-NL" sz="2800" dirty="0" err="1">
                <a:latin typeface="+mn-lt"/>
              </a:rPr>
              <a:t>requires</a:t>
            </a:r>
            <a:r>
              <a:rPr lang="nl-NL" sz="2800" dirty="0">
                <a:latin typeface="+mn-lt"/>
              </a:rPr>
              <a:t> a </a:t>
            </a:r>
            <a:r>
              <a:rPr lang="nl-NL" sz="2800" dirty="0" err="1">
                <a:latin typeface="+mn-lt"/>
              </a:rPr>
              <a:t>criminal</a:t>
            </a:r>
            <a:r>
              <a:rPr lang="nl-NL" sz="2800" dirty="0">
                <a:latin typeface="+mn-lt"/>
              </a:rPr>
              <a:t> </a:t>
            </a:r>
            <a:r>
              <a:rPr lang="nl-NL" sz="2800" dirty="0" err="1">
                <a:latin typeface="+mn-lt"/>
              </a:rPr>
              <a:t>conviction</a:t>
            </a:r>
            <a:r>
              <a:rPr lang="nl-NL" sz="2800" dirty="0">
                <a:latin typeface="+mn-lt"/>
              </a:rPr>
              <a:t>. </a:t>
            </a:r>
          </a:p>
          <a:p>
            <a:pPr marL="332613" indent="-332613" algn="l" defTabSz="886968">
              <a:lnSpc>
                <a:spcPct val="90000"/>
              </a:lnSpc>
              <a:buChar char="•"/>
              <a:defRPr sz="2328"/>
            </a:pPr>
            <a:r>
              <a:rPr lang="nl-NL" sz="2800" dirty="0">
                <a:latin typeface="+mn-lt"/>
              </a:rPr>
              <a:t>- Directive 2014/42/EU </a:t>
            </a:r>
            <a:r>
              <a:rPr lang="nl-NL" sz="2800" dirty="0" err="1">
                <a:latin typeface="+mn-lt"/>
              </a:rPr>
              <a:t>strengthens</a:t>
            </a:r>
            <a:r>
              <a:rPr lang="nl-NL" sz="2800" dirty="0">
                <a:latin typeface="+mn-lt"/>
              </a:rPr>
              <a:t> </a:t>
            </a:r>
            <a:r>
              <a:rPr lang="nl-NL" sz="2800" dirty="0" err="1">
                <a:latin typeface="+mn-lt"/>
              </a:rPr>
              <a:t>extended</a:t>
            </a:r>
            <a:r>
              <a:rPr lang="nl-NL" sz="2800" dirty="0">
                <a:latin typeface="+mn-lt"/>
              </a:rPr>
              <a:t> </a:t>
            </a:r>
            <a:r>
              <a:rPr lang="nl-NL" sz="2800" dirty="0" err="1">
                <a:latin typeface="+mn-lt"/>
              </a:rPr>
              <a:t>confiscation</a:t>
            </a:r>
            <a:r>
              <a:rPr lang="nl-NL" sz="2800" dirty="0">
                <a:latin typeface="+mn-lt"/>
              </a:rPr>
              <a:t>, </a:t>
            </a:r>
            <a:r>
              <a:rPr lang="nl-NL" sz="2800" dirty="0" err="1">
                <a:latin typeface="+mn-lt"/>
              </a:rPr>
              <a:t>introduces</a:t>
            </a:r>
            <a:r>
              <a:rPr lang="nl-NL" sz="2800" dirty="0">
                <a:latin typeface="+mn-lt"/>
              </a:rPr>
              <a:t> </a:t>
            </a:r>
            <a:r>
              <a:rPr lang="nl-NL" sz="2800" dirty="0" err="1">
                <a:latin typeface="+mn-lt"/>
              </a:rPr>
              <a:t>provisions</a:t>
            </a:r>
            <a:r>
              <a:rPr lang="nl-NL" sz="2800" dirty="0">
                <a:latin typeface="+mn-lt"/>
              </a:rPr>
              <a:t> on </a:t>
            </a:r>
            <a:r>
              <a:rPr lang="nl-NL" sz="2800" dirty="0" err="1">
                <a:latin typeface="+mn-lt"/>
              </a:rPr>
              <a:t>third</a:t>
            </a:r>
            <a:r>
              <a:rPr lang="nl-NL" sz="2800" dirty="0">
                <a:latin typeface="+mn-lt"/>
              </a:rPr>
              <a:t> party </a:t>
            </a:r>
            <a:r>
              <a:rPr lang="nl-NL" sz="2800" dirty="0" err="1">
                <a:latin typeface="+mn-lt"/>
              </a:rPr>
              <a:t>confiscation</a:t>
            </a:r>
            <a:r>
              <a:rPr lang="nl-NL" sz="2800" dirty="0">
                <a:latin typeface="+mn-lt"/>
              </a:rPr>
              <a:t> </a:t>
            </a:r>
            <a:r>
              <a:rPr lang="nl-NL" sz="2800" dirty="0" err="1">
                <a:latin typeface="+mn-lt"/>
              </a:rPr>
              <a:t>and</a:t>
            </a:r>
            <a:r>
              <a:rPr lang="nl-NL" sz="2800" dirty="0">
                <a:latin typeface="+mn-lt"/>
              </a:rPr>
              <a:t> covers cases </a:t>
            </a:r>
            <a:r>
              <a:rPr lang="nl-NL" sz="2800" dirty="0" err="1">
                <a:latin typeface="+mn-lt"/>
              </a:rPr>
              <a:t>normally</a:t>
            </a:r>
            <a:r>
              <a:rPr lang="nl-NL" sz="2800" dirty="0">
                <a:latin typeface="+mn-lt"/>
              </a:rPr>
              <a:t> </a:t>
            </a:r>
            <a:r>
              <a:rPr lang="nl-NL" sz="2800" dirty="0" err="1">
                <a:latin typeface="+mn-lt"/>
              </a:rPr>
              <a:t>addressed</a:t>
            </a:r>
            <a:r>
              <a:rPr lang="nl-NL" sz="2800" dirty="0">
                <a:latin typeface="+mn-lt"/>
              </a:rPr>
              <a:t> </a:t>
            </a:r>
            <a:r>
              <a:rPr lang="nl-NL" sz="2800" dirty="0" err="1">
                <a:latin typeface="+mn-lt"/>
              </a:rPr>
              <a:t>by</a:t>
            </a:r>
            <a:r>
              <a:rPr lang="nl-NL" sz="2800" dirty="0">
                <a:latin typeface="+mn-lt"/>
              </a:rPr>
              <a:t> non-</a:t>
            </a:r>
            <a:r>
              <a:rPr lang="nl-NL" sz="2800" dirty="0" err="1">
                <a:latin typeface="+mn-lt"/>
              </a:rPr>
              <a:t>conviction</a:t>
            </a:r>
            <a:r>
              <a:rPr lang="nl-NL" sz="2800" dirty="0">
                <a:latin typeface="+mn-lt"/>
              </a:rPr>
              <a:t> </a:t>
            </a:r>
            <a:r>
              <a:rPr lang="nl-NL" sz="2800" dirty="0" err="1">
                <a:latin typeface="+mn-lt"/>
              </a:rPr>
              <a:t>based</a:t>
            </a:r>
            <a:r>
              <a:rPr lang="nl-NL" sz="2800" dirty="0">
                <a:latin typeface="+mn-lt"/>
              </a:rPr>
              <a:t> </a:t>
            </a:r>
            <a:r>
              <a:rPr lang="nl-NL" sz="2800" dirty="0" err="1">
                <a:latin typeface="+mn-lt"/>
              </a:rPr>
              <a:t>confiscation</a:t>
            </a:r>
            <a:r>
              <a:rPr lang="nl-NL" sz="2800" dirty="0">
                <a:latin typeface="+mn-lt"/>
              </a:rPr>
              <a:t> procedures.</a:t>
            </a:r>
          </a:p>
          <a:p>
            <a:pPr marL="332613" indent="-332613" algn="l" defTabSz="886968">
              <a:lnSpc>
                <a:spcPct val="90000"/>
              </a:lnSpc>
              <a:buChar char="•"/>
              <a:defRPr sz="2425"/>
            </a:pPr>
            <a:r>
              <a:rPr lang="nl-NL" sz="2800" dirty="0">
                <a:latin typeface="+mn-lt"/>
              </a:rPr>
              <a:t>- It </a:t>
            </a:r>
            <a:r>
              <a:rPr lang="nl-NL" sz="2800" dirty="0" err="1">
                <a:latin typeface="+mn-lt"/>
              </a:rPr>
              <a:t>also</a:t>
            </a:r>
            <a:r>
              <a:rPr lang="nl-NL" sz="2800" dirty="0">
                <a:latin typeface="+mn-lt"/>
              </a:rPr>
              <a:t> </a:t>
            </a:r>
            <a:r>
              <a:rPr lang="nl-NL" sz="2800" dirty="0" err="1">
                <a:latin typeface="+mn-lt"/>
              </a:rPr>
              <a:t>provides</a:t>
            </a:r>
            <a:r>
              <a:rPr lang="nl-NL" sz="2800" dirty="0">
                <a:latin typeface="+mn-lt"/>
              </a:rPr>
              <a:t> </a:t>
            </a:r>
            <a:r>
              <a:rPr lang="nl-NL" sz="2800" dirty="0" err="1">
                <a:latin typeface="+mn-lt"/>
              </a:rPr>
              <a:t>for</a:t>
            </a:r>
            <a:r>
              <a:rPr lang="nl-NL" sz="2800" dirty="0">
                <a:latin typeface="+mn-lt"/>
              </a:rPr>
              <a:t> urgent </a:t>
            </a:r>
            <a:r>
              <a:rPr lang="nl-NL" sz="2800" dirty="0" err="1">
                <a:latin typeface="+mn-lt"/>
              </a:rPr>
              <a:t>freezing</a:t>
            </a:r>
            <a:r>
              <a:rPr lang="nl-NL" sz="2800" dirty="0">
                <a:latin typeface="+mn-lt"/>
              </a:rPr>
              <a:t> </a:t>
            </a:r>
            <a:r>
              <a:rPr lang="nl-NL" sz="2800" dirty="0" err="1">
                <a:latin typeface="+mn-lt"/>
              </a:rPr>
              <a:t>measures</a:t>
            </a:r>
            <a:r>
              <a:rPr lang="nl-NL" sz="2800" dirty="0">
                <a:latin typeface="+mn-lt"/>
              </a:rPr>
              <a:t>, </a:t>
            </a:r>
            <a:r>
              <a:rPr lang="nl-NL" sz="2800" dirty="0" err="1">
                <a:latin typeface="+mn-lt"/>
              </a:rPr>
              <a:t>for</a:t>
            </a:r>
            <a:r>
              <a:rPr lang="nl-NL" sz="2800" dirty="0">
                <a:latin typeface="+mn-lt"/>
              </a:rPr>
              <a:t> the </a:t>
            </a:r>
            <a:r>
              <a:rPr lang="nl-NL" sz="2800" dirty="0" err="1">
                <a:latin typeface="+mn-lt"/>
              </a:rPr>
              <a:t>effective</a:t>
            </a:r>
            <a:r>
              <a:rPr lang="nl-NL" sz="2800" dirty="0">
                <a:latin typeface="+mn-lt"/>
              </a:rPr>
              <a:t> </a:t>
            </a:r>
            <a:r>
              <a:rPr lang="nl-NL" sz="2800" dirty="0" err="1">
                <a:latin typeface="+mn-lt"/>
              </a:rPr>
              <a:t>execution</a:t>
            </a:r>
            <a:r>
              <a:rPr lang="nl-NL" sz="2800" dirty="0">
                <a:latin typeface="+mn-lt"/>
              </a:rPr>
              <a:t> of </a:t>
            </a:r>
            <a:r>
              <a:rPr lang="nl-NL" sz="2800" dirty="0" err="1">
                <a:latin typeface="+mn-lt"/>
              </a:rPr>
              <a:t>confiscation</a:t>
            </a:r>
            <a:r>
              <a:rPr lang="nl-NL" sz="2800" dirty="0">
                <a:latin typeface="+mn-lt"/>
              </a:rPr>
              <a:t> orders </a:t>
            </a:r>
            <a:r>
              <a:rPr lang="nl-NL" sz="2800" dirty="0" err="1">
                <a:latin typeface="+mn-lt"/>
              </a:rPr>
              <a:t>and</a:t>
            </a:r>
            <a:r>
              <a:rPr lang="nl-NL" sz="2800" dirty="0">
                <a:latin typeface="+mn-lt"/>
              </a:rPr>
              <a:t> </a:t>
            </a:r>
            <a:r>
              <a:rPr lang="nl-NL" sz="2800" dirty="0" err="1">
                <a:latin typeface="+mn-lt"/>
              </a:rPr>
              <a:t>for</a:t>
            </a:r>
            <a:r>
              <a:rPr lang="nl-NL" sz="2800" dirty="0">
                <a:latin typeface="+mn-lt"/>
              </a:rPr>
              <a:t> </a:t>
            </a:r>
            <a:r>
              <a:rPr lang="nl-NL" sz="2800" dirty="0" err="1">
                <a:latin typeface="+mn-lt"/>
              </a:rPr>
              <a:t>extensive</a:t>
            </a:r>
            <a:r>
              <a:rPr lang="nl-NL" sz="2800" dirty="0">
                <a:latin typeface="+mn-lt"/>
              </a:rPr>
              <a:t> </a:t>
            </a:r>
            <a:r>
              <a:rPr lang="nl-NL" sz="2800" dirty="0" err="1">
                <a:latin typeface="+mn-lt"/>
              </a:rPr>
              <a:t>safeguards</a:t>
            </a:r>
            <a:r>
              <a:rPr lang="nl-NL" sz="2800" dirty="0">
                <a:latin typeface="+mn-lt"/>
              </a:rPr>
              <a:t>. </a:t>
            </a:r>
          </a:p>
          <a:p>
            <a:pPr algn="l"/>
            <a:endParaRPr lang="nl-NL" sz="2800" dirty="0">
              <a:latin typeface="+mn-lt"/>
            </a:endParaRPr>
          </a:p>
        </p:txBody>
      </p:sp>
    </p:spTree>
    <p:extLst>
      <p:ext uri="{BB962C8B-B14F-4D97-AF65-F5344CB8AC3E}">
        <p14:creationId xmlns:p14="http://schemas.microsoft.com/office/powerpoint/2010/main" val="150501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762001"/>
            <a:ext cx="7772400" cy="990600"/>
          </a:xfrm>
        </p:spPr>
        <p:txBody>
          <a:bodyPr/>
          <a:lstStyle/>
          <a:p>
            <a:r>
              <a:rPr lang="nl-NL" sz="3200" b="1" dirty="0" err="1">
                <a:latin typeface="+mn-lt"/>
              </a:rPr>
              <a:t>Transposition</a:t>
            </a:r>
            <a:r>
              <a:rPr lang="nl-NL" sz="3200" b="1" dirty="0">
                <a:latin typeface="+mn-lt"/>
              </a:rPr>
              <a:t> </a:t>
            </a:r>
            <a:r>
              <a:rPr lang="nl-NL" sz="3200" b="1" dirty="0" err="1">
                <a:latin typeface="+mn-lt"/>
              </a:rPr>
              <a:t>and</a:t>
            </a:r>
            <a:r>
              <a:rPr lang="nl-NL" sz="3200" b="1" dirty="0">
                <a:latin typeface="+mn-lt"/>
              </a:rPr>
              <a:t> </a:t>
            </a:r>
            <a:r>
              <a:rPr lang="nl-NL" sz="3200" b="1" dirty="0" err="1">
                <a:latin typeface="+mn-lt"/>
              </a:rPr>
              <a:t>reporting</a:t>
            </a:r>
            <a:endParaRPr lang="nl-NL" sz="3200" b="1" dirty="0">
              <a:latin typeface="+mn-lt"/>
            </a:endParaRPr>
          </a:p>
        </p:txBody>
      </p:sp>
      <p:sp>
        <p:nvSpPr>
          <p:cNvPr id="3" name="Subtitel 2"/>
          <p:cNvSpPr>
            <a:spLocks noGrp="1"/>
          </p:cNvSpPr>
          <p:nvPr>
            <p:ph type="subTitle" idx="1"/>
          </p:nvPr>
        </p:nvSpPr>
        <p:spPr>
          <a:xfrm>
            <a:off x="304800" y="2057400"/>
            <a:ext cx="8458200" cy="3581400"/>
          </a:xfrm>
        </p:spPr>
        <p:txBody>
          <a:bodyPr/>
          <a:lstStyle/>
          <a:p>
            <a:pPr algn="l">
              <a:buChar char="•"/>
            </a:pPr>
            <a:r>
              <a:rPr lang="nl-NL" sz="2400" dirty="0" smtClean="0">
                <a:latin typeface="+mn-lt"/>
              </a:rPr>
              <a:t>The </a:t>
            </a:r>
            <a:r>
              <a:rPr lang="nl-NL" sz="2400" dirty="0">
                <a:latin typeface="+mn-lt"/>
              </a:rPr>
              <a:t>Directive was </a:t>
            </a:r>
            <a:r>
              <a:rPr lang="nl-NL" sz="2400" dirty="0" err="1">
                <a:latin typeface="+mn-lt"/>
              </a:rPr>
              <a:t>adopted</a:t>
            </a:r>
            <a:r>
              <a:rPr lang="nl-NL" sz="2400" dirty="0">
                <a:latin typeface="+mn-lt"/>
              </a:rPr>
              <a:t> in April 2014</a:t>
            </a:r>
            <a:r>
              <a:rPr lang="nl-NL" sz="2400" dirty="0" smtClean="0">
                <a:latin typeface="+mn-lt"/>
              </a:rPr>
              <a:t>.  </a:t>
            </a:r>
            <a:r>
              <a:rPr lang="nl-NL" sz="2400" dirty="0" err="1" smtClean="0">
                <a:latin typeface="+mn-lt"/>
              </a:rPr>
              <a:t>Transposition</a:t>
            </a:r>
            <a:r>
              <a:rPr lang="nl-NL" sz="2400" dirty="0" smtClean="0">
                <a:latin typeface="+mn-lt"/>
              </a:rPr>
              <a:t> </a:t>
            </a:r>
            <a:r>
              <a:rPr lang="nl-NL" sz="2400" dirty="0" err="1" smtClean="0">
                <a:latin typeface="+mn-lt"/>
              </a:rPr>
              <a:t>by</a:t>
            </a:r>
            <a:r>
              <a:rPr lang="nl-NL" sz="2400" dirty="0" smtClean="0">
                <a:latin typeface="+mn-lt"/>
              </a:rPr>
              <a:t> the </a:t>
            </a:r>
            <a:r>
              <a:rPr lang="nl-NL" sz="2400" dirty="0">
                <a:latin typeface="+mn-lt"/>
              </a:rPr>
              <a:t>Member </a:t>
            </a:r>
            <a:r>
              <a:rPr lang="nl-NL" sz="2400" dirty="0" err="1">
                <a:latin typeface="+mn-lt"/>
              </a:rPr>
              <a:t>States</a:t>
            </a:r>
            <a:r>
              <a:rPr lang="nl-NL" sz="2400" dirty="0">
                <a:latin typeface="+mn-lt"/>
              </a:rPr>
              <a:t> </a:t>
            </a:r>
            <a:r>
              <a:rPr lang="nl-NL" sz="2400" dirty="0" smtClean="0">
                <a:latin typeface="+mn-lt"/>
              </a:rPr>
              <a:t>4 </a:t>
            </a:r>
            <a:r>
              <a:rPr lang="nl-NL" sz="2400" dirty="0" err="1">
                <a:latin typeface="+mn-lt"/>
              </a:rPr>
              <a:t>October</a:t>
            </a:r>
            <a:r>
              <a:rPr lang="nl-NL" sz="2400" dirty="0">
                <a:latin typeface="+mn-lt"/>
              </a:rPr>
              <a:t> 2016.</a:t>
            </a:r>
          </a:p>
          <a:p>
            <a:pPr algn="l">
              <a:buChar char="•"/>
            </a:pPr>
            <a:r>
              <a:rPr lang="nl-NL" sz="2400" dirty="0" err="1" smtClean="0">
                <a:latin typeface="+mn-lt"/>
              </a:rPr>
              <a:t>By</a:t>
            </a:r>
            <a:r>
              <a:rPr lang="nl-NL" sz="2400" dirty="0" smtClean="0">
                <a:latin typeface="+mn-lt"/>
              </a:rPr>
              <a:t> </a:t>
            </a:r>
            <a:r>
              <a:rPr lang="nl-NL" sz="2400" dirty="0">
                <a:latin typeface="+mn-lt"/>
              </a:rPr>
              <a:t>4 </a:t>
            </a:r>
            <a:r>
              <a:rPr lang="nl-NL" sz="2400" dirty="0" err="1">
                <a:latin typeface="+mn-lt"/>
              </a:rPr>
              <a:t>October</a:t>
            </a:r>
            <a:r>
              <a:rPr lang="nl-NL" sz="2400" dirty="0">
                <a:latin typeface="+mn-lt"/>
              </a:rPr>
              <a:t> 2019 the </a:t>
            </a:r>
            <a:r>
              <a:rPr lang="nl-NL" sz="2400" dirty="0" err="1">
                <a:latin typeface="+mn-lt"/>
              </a:rPr>
              <a:t>Commission</a:t>
            </a:r>
            <a:r>
              <a:rPr lang="nl-NL" sz="2400" dirty="0">
                <a:latin typeface="+mn-lt"/>
              </a:rPr>
              <a:t> </a:t>
            </a:r>
            <a:r>
              <a:rPr lang="nl-NL" sz="2400" dirty="0" err="1">
                <a:latin typeface="+mn-lt"/>
              </a:rPr>
              <a:t>will</a:t>
            </a:r>
            <a:r>
              <a:rPr lang="nl-NL" sz="2400" dirty="0">
                <a:latin typeface="+mn-lt"/>
              </a:rPr>
              <a:t> </a:t>
            </a:r>
            <a:r>
              <a:rPr lang="nl-NL" sz="2400" dirty="0" err="1">
                <a:latin typeface="+mn-lt"/>
              </a:rPr>
              <a:t>submit</a:t>
            </a:r>
            <a:r>
              <a:rPr lang="nl-NL" sz="2400" dirty="0">
                <a:latin typeface="+mn-lt"/>
              </a:rPr>
              <a:t> </a:t>
            </a:r>
            <a:r>
              <a:rPr lang="nl-NL" sz="2400" dirty="0" err="1">
                <a:latin typeface="+mn-lt"/>
              </a:rPr>
              <a:t>to</a:t>
            </a:r>
            <a:r>
              <a:rPr lang="nl-NL" sz="2400" dirty="0">
                <a:latin typeface="+mn-lt"/>
              </a:rPr>
              <a:t> the European </a:t>
            </a:r>
            <a:r>
              <a:rPr lang="nl-NL" sz="2400" dirty="0" err="1">
                <a:latin typeface="+mn-lt"/>
              </a:rPr>
              <a:t>Parliament</a:t>
            </a:r>
            <a:r>
              <a:rPr lang="nl-NL" sz="2400" dirty="0">
                <a:latin typeface="+mn-lt"/>
              </a:rPr>
              <a:t> </a:t>
            </a:r>
            <a:r>
              <a:rPr lang="nl-NL" sz="2400" dirty="0" err="1">
                <a:latin typeface="+mn-lt"/>
              </a:rPr>
              <a:t>and</a:t>
            </a:r>
            <a:r>
              <a:rPr lang="nl-NL" sz="2400" dirty="0">
                <a:latin typeface="+mn-lt"/>
              </a:rPr>
              <a:t> the Council a report on the impact of </a:t>
            </a:r>
            <a:r>
              <a:rPr lang="nl-NL" sz="2400" dirty="0" err="1">
                <a:latin typeface="+mn-lt"/>
              </a:rPr>
              <a:t>national</a:t>
            </a:r>
            <a:r>
              <a:rPr lang="nl-NL" sz="2400" dirty="0">
                <a:latin typeface="+mn-lt"/>
              </a:rPr>
              <a:t> </a:t>
            </a:r>
            <a:r>
              <a:rPr lang="nl-NL" sz="2400" dirty="0" err="1">
                <a:latin typeface="+mn-lt"/>
              </a:rPr>
              <a:t>laws</a:t>
            </a:r>
            <a:r>
              <a:rPr lang="nl-NL" sz="2400" dirty="0">
                <a:latin typeface="+mn-lt"/>
              </a:rPr>
              <a:t> on </a:t>
            </a:r>
            <a:r>
              <a:rPr lang="nl-NL" sz="2400" dirty="0" err="1">
                <a:latin typeface="+mn-lt"/>
              </a:rPr>
              <a:t>confiscation</a:t>
            </a:r>
            <a:r>
              <a:rPr lang="nl-NL" sz="2400" dirty="0">
                <a:latin typeface="+mn-lt"/>
              </a:rPr>
              <a:t> </a:t>
            </a:r>
            <a:r>
              <a:rPr lang="nl-NL" sz="2400" dirty="0" err="1">
                <a:latin typeface="+mn-lt"/>
              </a:rPr>
              <a:t>and</a:t>
            </a:r>
            <a:r>
              <a:rPr lang="nl-NL" sz="2400" dirty="0">
                <a:latin typeface="+mn-lt"/>
              </a:rPr>
              <a:t> </a:t>
            </a:r>
            <a:r>
              <a:rPr lang="nl-NL" sz="2400" dirty="0" err="1">
                <a:latin typeface="+mn-lt"/>
              </a:rPr>
              <a:t>asset</a:t>
            </a:r>
            <a:r>
              <a:rPr lang="nl-NL" sz="2400" dirty="0">
                <a:latin typeface="+mn-lt"/>
              </a:rPr>
              <a:t> recovery, </a:t>
            </a:r>
            <a:r>
              <a:rPr lang="nl-NL" sz="2400" dirty="0" err="1">
                <a:latin typeface="+mn-lt"/>
              </a:rPr>
              <a:t>assorted</a:t>
            </a:r>
            <a:r>
              <a:rPr lang="nl-NL" sz="2400" dirty="0">
                <a:latin typeface="+mn-lt"/>
              </a:rPr>
              <a:t> </a:t>
            </a:r>
            <a:r>
              <a:rPr lang="nl-NL" sz="2400" dirty="0" err="1">
                <a:latin typeface="+mn-lt"/>
              </a:rPr>
              <a:t>if</a:t>
            </a:r>
            <a:r>
              <a:rPr lang="nl-NL" sz="2400" dirty="0">
                <a:latin typeface="+mn-lt"/>
              </a:rPr>
              <a:t> </a:t>
            </a:r>
            <a:r>
              <a:rPr lang="nl-NL" sz="2400" dirty="0" err="1">
                <a:latin typeface="+mn-lt"/>
              </a:rPr>
              <a:t>necessary</a:t>
            </a:r>
            <a:r>
              <a:rPr lang="nl-NL" sz="2400" dirty="0">
                <a:latin typeface="+mn-lt"/>
              </a:rPr>
              <a:t> </a:t>
            </a:r>
            <a:r>
              <a:rPr lang="nl-NL" sz="2400" dirty="0" err="1">
                <a:latin typeface="+mn-lt"/>
              </a:rPr>
              <a:t>with</a:t>
            </a:r>
            <a:r>
              <a:rPr lang="nl-NL" sz="2400" dirty="0">
                <a:latin typeface="+mn-lt"/>
              </a:rPr>
              <a:t> new </a:t>
            </a:r>
            <a:r>
              <a:rPr lang="nl-NL" sz="2400" dirty="0" err="1">
                <a:latin typeface="+mn-lt"/>
              </a:rPr>
              <a:t>proposals</a:t>
            </a:r>
            <a:r>
              <a:rPr lang="nl-NL" sz="2400" dirty="0">
                <a:latin typeface="+mn-lt"/>
              </a:rPr>
              <a:t>.</a:t>
            </a:r>
          </a:p>
          <a:p>
            <a:pPr algn="l"/>
            <a:endParaRPr lang="nl-NL" dirty="0">
              <a:latin typeface="+mn-lt"/>
            </a:endParaRPr>
          </a:p>
        </p:txBody>
      </p:sp>
    </p:spTree>
    <p:extLst>
      <p:ext uri="{BB962C8B-B14F-4D97-AF65-F5344CB8AC3E}">
        <p14:creationId xmlns:p14="http://schemas.microsoft.com/office/powerpoint/2010/main" val="394569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Notifications received by the Member States"/>
          <p:cNvSpPr txBox="1">
            <a:spLocks noGrp="1"/>
          </p:cNvSpPr>
          <p:nvPr>
            <p:ph type="title" idx="4294967295"/>
          </p:nvPr>
        </p:nvSpPr>
        <p:spPr>
          <a:xfrm>
            <a:off x="395287" y="1339850"/>
            <a:ext cx="8229601" cy="936625"/>
          </a:xfrm>
          <a:prstGeom prst="rect">
            <a:avLst/>
          </a:prstGeom>
        </p:spPr>
        <p:txBody>
          <a:bodyPr>
            <a:normAutofit/>
          </a:bodyPr>
          <a:lstStyle>
            <a:lvl1pPr marL="326485" indent="-326485" defTabSz="832104">
              <a:defRPr sz="2730"/>
            </a:lvl1pPr>
          </a:lstStyle>
          <a:p>
            <a:r>
              <a:rPr dirty="0">
                <a:solidFill>
                  <a:srgbClr val="FFFFFF"/>
                </a:solidFill>
              </a:rPr>
              <a:t>Notifications received by the Member States</a:t>
            </a:r>
          </a:p>
        </p:txBody>
      </p:sp>
      <p:sp>
        <p:nvSpPr>
          <p:cNvPr id="59" name="- 22 Member States (AT, CY, CZ, DE, EE, EL, ES, FI, FR, HR, HU, IE, IT, LT, LV, MT, NL, PL, PT, SE, SI, SK)  notified transposing measures and stated that transposition is complete…"/>
          <p:cNvSpPr txBox="1">
            <a:spLocks noGrp="1"/>
          </p:cNvSpPr>
          <p:nvPr>
            <p:ph type="body" idx="4294967295"/>
          </p:nvPr>
        </p:nvSpPr>
        <p:spPr>
          <a:xfrm>
            <a:off x="457200" y="2492375"/>
            <a:ext cx="8229600" cy="3529013"/>
          </a:xfrm>
          <a:prstGeom prst="rect">
            <a:avLst/>
          </a:prstGeom>
        </p:spPr>
        <p:txBody>
          <a:bodyPr>
            <a:normAutofit/>
          </a:bodyPr>
          <a:lstStyle/>
          <a:p>
            <a:pPr marL="332613" indent="-332613" defTabSz="886968">
              <a:buChar char="•"/>
              <a:defRPr sz="2328"/>
            </a:pPr>
            <a:r>
              <a:rPr dirty="0">
                <a:solidFill>
                  <a:srgbClr val="FFFFFF"/>
                </a:solidFill>
              </a:rPr>
              <a:t>- 22 Member </a:t>
            </a:r>
            <a:r>
              <a:rPr dirty="0" smtClean="0">
                <a:solidFill>
                  <a:srgbClr val="FFFFFF"/>
                </a:solidFill>
              </a:rPr>
              <a:t>States</a:t>
            </a:r>
            <a:r>
              <a:rPr lang="en-US" dirty="0" smtClean="0">
                <a:solidFill>
                  <a:srgbClr val="FFFFFF"/>
                </a:solidFill>
              </a:rPr>
              <a:t> notified</a:t>
            </a:r>
            <a:r>
              <a:rPr dirty="0" smtClean="0">
                <a:solidFill>
                  <a:srgbClr val="FFFFFF"/>
                </a:solidFill>
              </a:rPr>
              <a:t> </a:t>
            </a:r>
            <a:r>
              <a:rPr dirty="0">
                <a:solidFill>
                  <a:srgbClr val="FFFFFF"/>
                </a:solidFill>
              </a:rPr>
              <a:t>transposing measures and stated that transposition is complete</a:t>
            </a:r>
          </a:p>
          <a:p>
            <a:pPr marL="332613" indent="-332613" defTabSz="886968">
              <a:buChar char="•"/>
              <a:defRPr sz="2328"/>
            </a:pPr>
            <a:r>
              <a:rPr dirty="0">
                <a:solidFill>
                  <a:srgbClr val="FFFFFF"/>
                </a:solidFill>
              </a:rPr>
              <a:t>- 3 Member States notified transposing measures and stated that transposition is </a:t>
            </a:r>
            <a:r>
              <a:rPr dirty="0" smtClean="0">
                <a:solidFill>
                  <a:srgbClr val="FFFFFF"/>
                </a:solidFill>
              </a:rPr>
              <a:t>partial</a:t>
            </a:r>
            <a:endParaRPr dirty="0">
              <a:solidFill>
                <a:srgbClr val="FFFFFF"/>
              </a:solidFill>
            </a:endParaRPr>
          </a:p>
          <a:p>
            <a:pPr marL="332613" indent="-332613" defTabSz="886968">
              <a:buChar char="•"/>
              <a:defRPr sz="2328"/>
            </a:pPr>
            <a:r>
              <a:rPr dirty="0">
                <a:solidFill>
                  <a:srgbClr val="FFFFFF"/>
                </a:solidFill>
              </a:rPr>
              <a:t>- 1 Member </a:t>
            </a:r>
            <a:r>
              <a:rPr dirty="0" smtClean="0">
                <a:solidFill>
                  <a:srgbClr val="FFFFFF"/>
                </a:solidFill>
              </a:rPr>
              <a:t>State </a:t>
            </a:r>
            <a:r>
              <a:rPr dirty="0">
                <a:solidFill>
                  <a:srgbClr val="FFFFFF"/>
                </a:solidFill>
              </a:rPr>
              <a:t>has not notified transposing measures</a:t>
            </a:r>
          </a:p>
        </p:txBody>
      </p:sp>
      <p:sp>
        <p:nvSpPr>
          <p:cNvPr id="60" name="6/24/18"/>
          <p:cNvSpPr txBox="1"/>
          <p:nvPr/>
        </p:nvSpPr>
        <p:spPr>
          <a:xfrm>
            <a:off x="457200" y="6245225"/>
            <a:ext cx="2133600" cy="2819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t>6/24/18</a:t>
            </a:r>
          </a:p>
        </p:txBody>
      </p:sp>
      <p:sp>
        <p:nvSpPr>
          <p:cNvPr id="61" name="Dianummer"/>
          <p:cNvSpPr txBox="1">
            <a:spLocks noGrp="1"/>
          </p:cNvSpPr>
          <p:nvPr>
            <p:ph type="sldNum" sz="quarter" idx="4294967295"/>
          </p:nvPr>
        </p:nvSpPr>
        <p:spPr>
          <a:xfrm>
            <a:off x="8485772" y="6245225"/>
            <a:ext cx="201029" cy="281940"/>
          </a:xfrm>
          <a:prstGeom prst="rect">
            <a:avLst/>
          </a:prstGeom>
          <a:extLst>
            <a:ext uri="{C572A759-6A51-4108-AA02-DFA0A04FC94B}">
              <ma14:wrappingTextBoxFlag xmlns:ma14="http://schemas.microsoft.com/office/mac/drawingml/2011/main" xmlns="" val="1"/>
            </a:ext>
          </a:extLst>
        </p:spPr>
        <p:txBody>
          <a:bodyPr/>
          <a:lstStyle>
            <a:lvl1pPr>
              <a:defRPr sz="1200">
                <a:latin typeface="Verdana"/>
                <a:ea typeface="Verdana"/>
                <a:cs typeface="Verdana"/>
                <a:sym typeface="Verdana"/>
              </a:defRPr>
            </a:lvl1pPr>
          </a:lstStyle>
          <a:p>
            <a:fld id="{86CB4B4D-7CA3-9044-876B-883B54F8677D}" type="slidenum">
              <a:t>12</a:t>
            </a:fld>
            <a:endParaRPr/>
          </a:p>
        </p:txBody>
      </p:sp>
    </p:spTree>
    <p:extLst>
      <p:ext uri="{BB962C8B-B14F-4D97-AF65-F5344CB8AC3E}">
        <p14:creationId xmlns:p14="http://schemas.microsoft.com/office/powerpoint/2010/main" val="343304725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New EU provisions on centralised bank account registries"/>
          <p:cNvSpPr txBox="1">
            <a:spLocks noGrp="1"/>
          </p:cNvSpPr>
          <p:nvPr>
            <p:ph type="title" idx="4294967295"/>
          </p:nvPr>
        </p:nvSpPr>
        <p:spPr>
          <a:xfrm>
            <a:off x="395287" y="1339850"/>
            <a:ext cx="8229601" cy="936625"/>
          </a:xfrm>
          <a:prstGeom prst="rect">
            <a:avLst/>
          </a:prstGeom>
        </p:spPr>
        <p:txBody>
          <a:bodyPr>
            <a:normAutofit/>
          </a:bodyPr>
          <a:lstStyle>
            <a:lvl1pPr marL="304958" indent="-304958" defTabSz="777240">
              <a:defRPr sz="2720"/>
            </a:lvl1pPr>
          </a:lstStyle>
          <a:p>
            <a:r>
              <a:rPr dirty="0">
                <a:solidFill>
                  <a:srgbClr val="FFFFFF"/>
                </a:solidFill>
              </a:rPr>
              <a:t>New EU provisions on centralised bank account registries</a:t>
            </a:r>
          </a:p>
        </p:txBody>
      </p:sp>
      <p:sp>
        <p:nvSpPr>
          <p:cNvPr id="81" name="The EU adopted in May 2018 a Commission proposal which foresees targeted amendments to the 4th Anti-Money Laundering Directive.…"/>
          <p:cNvSpPr txBox="1">
            <a:spLocks noGrp="1"/>
          </p:cNvSpPr>
          <p:nvPr>
            <p:ph type="body" idx="4294967295"/>
          </p:nvPr>
        </p:nvSpPr>
        <p:spPr>
          <a:xfrm>
            <a:off x="457200" y="2492375"/>
            <a:ext cx="8229600" cy="3529013"/>
          </a:xfrm>
          <a:prstGeom prst="rect">
            <a:avLst/>
          </a:prstGeom>
        </p:spPr>
        <p:txBody>
          <a:bodyPr>
            <a:normAutofit fontScale="92500" lnSpcReduction="10000"/>
          </a:bodyPr>
          <a:lstStyle/>
          <a:p>
            <a:pPr>
              <a:buChar char="•"/>
            </a:pPr>
            <a:r>
              <a:rPr dirty="0">
                <a:solidFill>
                  <a:srgbClr val="FFFFFF"/>
                </a:solidFill>
              </a:rPr>
              <a:t>The EU adopted in May 2018 a Commission proposal which foresees targeted amendments to the 4th Anti-Money Laundering Directive.</a:t>
            </a:r>
          </a:p>
          <a:p>
            <a:pPr>
              <a:buChar char="•"/>
            </a:pPr>
            <a:r>
              <a:rPr dirty="0">
                <a:solidFill>
                  <a:srgbClr val="FFFFFF"/>
                </a:solidFill>
              </a:rPr>
              <a:t>The proposal requires Member States to establish  centralised bank and payment account registries and grant direct access to the FIUs and authorities responsible for the prevention of money laundering and terro</a:t>
            </a:r>
            <a:r>
              <a:rPr dirty="0">
                <a:solidFill>
                  <a:schemeClr val="bg1"/>
                </a:solidFill>
              </a:rPr>
              <a:t>rist financing.</a:t>
            </a:r>
          </a:p>
        </p:txBody>
      </p:sp>
      <p:sp>
        <p:nvSpPr>
          <p:cNvPr id="82" name="6/24/18"/>
          <p:cNvSpPr txBox="1"/>
          <p:nvPr/>
        </p:nvSpPr>
        <p:spPr>
          <a:xfrm>
            <a:off x="457200" y="6245225"/>
            <a:ext cx="2133600" cy="2888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a:latin typeface="+mn-lt"/>
                <a:ea typeface="+mn-ea"/>
                <a:cs typeface="+mn-cs"/>
                <a:sym typeface="Arial"/>
              </a:defRPr>
            </a:lvl1pPr>
          </a:lstStyle>
          <a:p>
            <a:r>
              <a:t>6/24/18</a:t>
            </a:r>
          </a:p>
        </p:txBody>
      </p:sp>
      <p:sp>
        <p:nvSpPr>
          <p:cNvPr id="83" name="Dianummer"/>
          <p:cNvSpPr txBox="1">
            <a:spLocks noGrp="1"/>
          </p:cNvSpPr>
          <p:nvPr>
            <p:ph type="sldNum" sz="quarter" idx="4294967295"/>
          </p:nvPr>
        </p:nvSpPr>
        <p:spPr>
          <a:xfrm>
            <a:off x="8384892" y="6245225"/>
            <a:ext cx="301909" cy="28882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a:t>
            </a:fld>
            <a:endParaRPr/>
          </a:p>
        </p:txBody>
      </p:sp>
    </p:spTree>
    <p:extLst>
      <p:ext uri="{BB962C8B-B14F-4D97-AF65-F5344CB8AC3E}">
        <p14:creationId xmlns:p14="http://schemas.microsoft.com/office/powerpoint/2010/main" val="84104871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6/24/18"/>
          <p:cNvSpPr txBox="1"/>
          <p:nvPr/>
        </p:nvSpPr>
        <p:spPr>
          <a:xfrm>
            <a:off x="457200" y="6245225"/>
            <a:ext cx="2133600" cy="3073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a:lvl1pPr>
          </a:lstStyle>
          <a:p>
            <a:r>
              <a:t>6/24/18</a:t>
            </a:r>
          </a:p>
        </p:txBody>
      </p:sp>
      <p:sp>
        <p:nvSpPr>
          <p:cNvPr id="86" name="Dianummer"/>
          <p:cNvSpPr txBox="1">
            <a:spLocks noGrp="1"/>
          </p:cNvSpPr>
          <p:nvPr>
            <p:ph type="sldNum" sz="quarter" idx="4294967295"/>
          </p:nvPr>
        </p:nvSpPr>
        <p:spPr>
          <a:xfrm>
            <a:off x="8356590" y="6245225"/>
            <a:ext cx="330210" cy="307340"/>
          </a:xfrm>
          <a:prstGeom prst="rect">
            <a:avLst/>
          </a:prstGeom>
          <a:extLst>
            <a:ext uri="{C572A759-6A51-4108-AA02-DFA0A04FC94B}">
              <ma14:wrappingTextBoxFlag xmlns:ma14="http://schemas.microsoft.com/office/mac/drawingml/2011/main" xmlns="" val="1"/>
            </a:ext>
          </a:extLst>
        </p:spPr>
        <p:txBody>
          <a:bodyPr/>
          <a:lstStyle>
            <a:lvl1pPr>
              <a:defRPr>
                <a:latin typeface="Verdana"/>
                <a:ea typeface="Verdana"/>
                <a:cs typeface="Verdana"/>
                <a:sym typeface="Verdana"/>
              </a:defRPr>
            </a:lvl1pPr>
          </a:lstStyle>
          <a:p>
            <a:fld id="{86CB4B4D-7CA3-9044-876B-883B54F8677D}" type="slidenum">
              <a:t>14</a:t>
            </a:fld>
            <a:endParaRPr/>
          </a:p>
        </p:txBody>
      </p:sp>
      <p:sp>
        <p:nvSpPr>
          <p:cNvPr id="87" name="Proposal for a Directive facilitating the use of financial and other information"/>
          <p:cNvSpPr txBox="1">
            <a:spLocks noGrp="1"/>
          </p:cNvSpPr>
          <p:nvPr>
            <p:ph type="title" idx="4294967295"/>
          </p:nvPr>
        </p:nvSpPr>
        <p:spPr>
          <a:xfrm>
            <a:off x="395287" y="1339850"/>
            <a:ext cx="8229601" cy="936625"/>
          </a:xfrm>
          <a:prstGeom prst="rect">
            <a:avLst/>
          </a:prstGeom>
        </p:spPr>
        <p:txBody>
          <a:bodyPr>
            <a:normAutofit/>
          </a:bodyPr>
          <a:lstStyle>
            <a:lvl1pPr marL="348011" indent="-348011" defTabSz="886968">
              <a:defRPr sz="2716"/>
            </a:lvl1pPr>
          </a:lstStyle>
          <a:p>
            <a:r>
              <a:rPr dirty="0">
                <a:solidFill>
                  <a:srgbClr val="FFFFFF"/>
                </a:solidFill>
              </a:rPr>
              <a:t>Proposal for a Directive facilitating the use of financial and other information</a:t>
            </a:r>
          </a:p>
        </p:txBody>
      </p:sp>
      <p:sp>
        <p:nvSpPr>
          <p:cNvPr id="88" name="Part of the Security Union Package adopted by the Commission on 17 April 2018…"/>
          <p:cNvSpPr txBox="1">
            <a:spLocks noGrp="1"/>
          </p:cNvSpPr>
          <p:nvPr>
            <p:ph type="body" idx="4294967295"/>
          </p:nvPr>
        </p:nvSpPr>
        <p:spPr>
          <a:xfrm>
            <a:off x="457200" y="2492375"/>
            <a:ext cx="8229600" cy="3529013"/>
          </a:xfrm>
          <a:prstGeom prst="rect">
            <a:avLst/>
          </a:prstGeom>
        </p:spPr>
        <p:txBody>
          <a:bodyPr>
            <a:normAutofit/>
          </a:bodyPr>
          <a:lstStyle/>
          <a:p>
            <a:pPr marL="332613" lvl="1" indent="-332613" defTabSz="886968">
              <a:lnSpc>
                <a:spcPct val="90000"/>
              </a:lnSpc>
              <a:spcBef>
                <a:spcPts val="0"/>
              </a:spcBef>
              <a:defRPr sz="2328" i="0"/>
            </a:pPr>
            <a:r>
              <a:rPr dirty="0">
                <a:solidFill>
                  <a:srgbClr val="FFFFFF"/>
                </a:solidFill>
              </a:rPr>
              <a:t>Part of the </a:t>
            </a:r>
            <a:r>
              <a:rPr b="1" dirty="0">
                <a:solidFill>
                  <a:srgbClr val="FFFFFF"/>
                </a:solidFill>
              </a:rPr>
              <a:t>Security Union Package </a:t>
            </a:r>
            <a:r>
              <a:rPr dirty="0">
                <a:solidFill>
                  <a:srgbClr val="FFFFFF"/>
                </a:solidFill>
              </a:rPr>
              <a:t>adopted by the Commission on 17 April 2018 </a:t>
            </a:r>
          </a:p>
          <a:p>
            <a:pPr marL="332613" indent="-332613" defTabSz="886968">
              <a:lnSpc>
                <a:spcPct val="90000"/>
              </a:lnSpc>
              <a:buChar char="•"/>
              <a:defRPr sz="2134"/>
            </a:pPr>
            <a:r>
              <a:rPr dirty="0">
                <a:solidFill>
                  <a:srgbClr val="FFFFFF"/>
                </a:solidFill>
              </a:rPr>
              <a:t>Aims at :</a:t>
            </a:r>
          </a:p>
          <a:p>
            <a:pPr marL="332613" lvl="1" indent="-332613" defTabSz="886968">
              <a:lnSpc>
                <a:spcPct val="90000"/>
              </a:lnSpc>
              <a:spcBef>
                <a:spcPts val="0"/>
              </a:spcBef>
              <a:buClr>
                <a:srgbClr val="009FBA"/>
              </a:buClr>
              <a:defRPr sz="2134" i="0"/>
            </a:pPr>
            <a:r>
              <a:rPr dirty="0">
                <a:solidFill>
                  <a:srgbClr val="FFFFFF"/>
                </a:solidFill>
              </a:rPr>
              <a:t>facilitating access by competent authorities to </a:t>
            </a:r>
            <a:r>
              <a:rPr b="1" dirty="0">
                <a:solidFill>
                  <a:srgbClr val="FFFFFF"/>
                </a:solidFill>
              </a:rPr>
              <a:t>financial information and bank account information </a:t>
            </a:r>
            <a:r>
              <a:rPr dirty="0">
                <a:solidFill>
                  <a:srgbClr val="FFFFFF"/>
                </a:solidFill>
              </a:rPr>
              <a:t>for the prevention, detection, investigation or prosecution of </a:t>
            </a:r>
            <a:r>
              <a:rPr b="1" dirty="0">
                <a:solidFill>
                  <a:srgbClr val="FFFFFF"/>
                </a:solidFill>
              </a:rPr>
              <a:t>serious criminal offences</a:t>
            </a:r>
            <a:r>
              <a:rPr dirty="0">
                <a:solidFill>
                  <a:srgbClr val="FFFFFF"/>
                </a:solidFill>
              </a:rPr>
              <a:t>,</a:t>
            </a:r>
          </a:p>
          <a:p>
            <a:pPr marL="332613" lvl="1" indent="-332613" defTabSz="886968">
              <a:lnSpc>
                <a:spcPct val="90000"/>
              </a:lnSpc>
              <a:spcBef>
                <a:spcPts val="0"/>
              </a:spcBef>
              <a:buClr>
                <a:srgbClr val="009FBA"/>
              </a:buClr>
              <a:defRPr sz="2134" i="0"/>
            </a:pPr>
            <a:r>
              <a:rPr dirty="0">
                <a:solidFill>
                  <a:srgbClr val="FFFFFF"/>
                </a:solidFill>
              </a:rPr>
              <a:t>facilitating access by Financial Intelligence Units to </a:t>
            </a:r>
            <a:r>
              <a:rPr b="1" dirty="0">
                <a:solidFill>
                  <a:srgbClr val="FFFFFF"/>
                </a:solidFill>
              </a:rPr>
              <a:t>law enforcement information</a:t>
            </a:r>
            <a:r>
              <a:rPr dirty="0">
                <a:solidFill>
                  <a:srgbClr val="FFFFFF"/>
                </a:solidFill>
              </a:rPr>
              <a:t>, and </a:t>
            </a:r>
          </a:p>
          <a:p>
            <a:pPr marL="332613" lvl="1" indent="-332613" defTabSz="886968">
              <a:lnSpc>
                <a:spcPct val="90000"/>
              </a:lnSpc>
              <a:spcBef>
                <a:spcPts val="0"/>
              </a:spcBef>
              <a:buClr>
                <a:srgbClr val="009FBA"/>
              </a:buClr>
              <a:defRPr sz="2134" i="0"/>
            </a:pPr>
            <a:r>
              <a:rPr dirty="0">
                <a:solidFill>
                  <a:srgbClr val="FFFFFF"/>
                </a:solidFill>
              </a:rPr>
              <a:t>facilitating the </a:t>
            </a:r>
            <a:r>
              <a:rPr b="1" dirty="0">
                <a:solidFill>
                  <a:srgbClr val="FFFFFF"/>
                </a:solidFill>
              </a:rPr>
              <a:t>cooperation between </a:t>
            </a:r>
            <a:r>
              <a:rPr b="1" dirty="0">
                <a:solidFill>
                  <a:schemeClr val="bg1"/>
                </a:solidFill>
              </a:rPr>
              <a:t>Financial Intelligence Units.</a:t>
            </a:r>
          </a:p>
        </p:txBody>
      </p:sp>
    </p:spTree>
    <p:extLst>
      <p:ext uri="{BB962C8B-B14F-4D97-AF65-F5344CB8AC3E}">
        <p14:creationId xmlns:p14="http://schemas.microsoft.com/office/powerpoint/2010/main" val="146247597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Project Payback"/>
          <p:cNvSpPr txBox="1">
            <a:spLocks noGrp="1"/>
          </p:cNvSpPr>
          <p:nvPr>
            <p:ph type="title" idx="4294967295"/>
          </p:nvPr>
        </p:nvSpPr>
        <p:spPr>
          <a:xfrm>
            <a:off x="395287" y="1339850"/>
            <a:ext cx="8229601" cy="936625"/>
          </a:xfrm>
          <a:prstGeom prst="rect">
            <a:avLst/>
          </a:prstGeom>
        </p:spPr>
        <p:txBody>
          <a:bodyPr>
            <a:normAutofit/>
          </a:bodyPr>
          <a:lstStyle/>
          <a:p>
            <a:r>
              <a:rPr dirty="0">
                <a:solidFill>
                  <a:srgbClr val="FFFFFF"/>
                </a:solidFill>
              </a:rPr>
              <a:t>Project Payback</a:t>
            </a:r>
          </a:p>
        </p:txBody>
      </p:sp>
      <p:sp>
        <p:nvSpPr>
          <p:cNvPr id="142" name="To develop a scalable ICT tool (adaptable to different national contexts and supporting multi-lingual interface) for the collection, management and automatic analysis of data on seized assets, by…"/>
          <p:cNvSpPr txBox="1">
            <a:spLocks noGrp="1"/>
          </p:cNvSpPr>
          <p:nvPr>
            <p:ph type="body" idx="4294967295"/>
          </p:nvPr>
        </p:nvSpPr>
        <p:spPr>
          <a:xfrm>
            <a:off x="468312" y="2492375"/>
            <a:ext cx="8229601" cy="3529013"/>
          </a:xfrm>
          <a:prstGeom prst="rect">
            <a:avLst/>
          </a:prstGeom>
        </p:spPr>
        <p:txBody>
          <a:bodyPr>
            <a:normAutofit/>
          </a:bodyPr>
          <a:lstStyle/>
          <a:p>
            <a:pPr marL="72008" indent="-72008" defTabSz="768095">
              <a:spcBef>
                <a:spcPts val="1300"/>
              </a:spcBef>
              <a:buSzTx/>
              <a:buNone/>
              <a:tabLst>
                <a:tab pos="368300" algn="l"/>
                <a:tab pos="736600" algn="l"/>
                <a:tab pos="1130300" algn="l"/>
                <a:tab pos="1498600" algn="l"/>
                <a:tab pos="1866900" algn="l"/>
                <a:tab pos="2260600" algn="l"/>
                <a:tab pos="2628900" algn="l"/>
                <a:tab pos="2997200" algn="l"/>
                <a:tab pos="3390900" algn="l"/>
                <a:tab pos="3759200" algn="l"/>
                <a:tab pos="4140200" algn="l"/>
                <a:tab pos="4521200" algn="l"/>
                <a:tab pos="4889500" algn="l"/>
                <a:tab pos="5270500" algn="l"/>
                <a:tab pos="5651500" algn="l"/>
                <a:tab pos="6019800" algn="l"/>
                <a:tab pos="6400800" algn="l"/>
                <a:tab pos="6781800" algn="l"/>
                <a:tab pos="7162800" algn="l"/>
                <a:tab pos="7531100" algn="l"/>
              </a:tabLst>
              <a:defRPr sz="2016">
                <a:solidFill>
                  <a:srgbClr val="002060"/>
                </a:solidFill>
              </a:defRPr>
            </a:pPr>
            <a:r>
              <a:rPr dirty="0">
                <a:solidFill>
                  <a:srgbClr val="FFFFFF"/>
                </a:solidFill>
              </a:rPr>
              <a:t>To develop a scalable ICT tool (adaptable to different national contexts and supporting multi-lingual interface) for the collection, management and automatic analysis of data on seized assets, by</a:t>
            </a:r>
          </a:p>
          <a:p>
            <a:pPr marL="72008" indent="-72008" defTabSz="768095">
              <a:spcBef>
                <a:spcPts val="1300"/>
              </a:spcBef>
              <a:buClr>
                <a:srgbClr val="000000"/>
              </a:buClr>
              <a:buChar char="•"/>
              <a:tabLst>
                <a:tab pos="368300" algn="l"/>
                <a:tab pos="736600" algn="l"/>
                <a:tab pos="1130300" algn="l"/>
                <a:tab pos="1498600" algn="l"/>
                <a:tab pos="1866900" algn="l"/>
                <a:tab pos="2260600" algn="l"/>
                <a:tab pos="2628900" algn="l"/>
                <a:tab pos="2997200" algn="l"/>
                <a:tab pos="3390900" algn="l"/>
                <a:tab pos="3759200" algn="l"/>
                <a:tab pos="4140200" algn="l"/>
                <a:tab pos="4521200" algn="l"/>
                <a:tab pos="4889500" algn="l"/>
                <a:tab pos="5270500" algn="l"/>
                <a:tab pos="5651500" algn="l"/>
                <a:tab pos="6019800" algn="l"/>
                <a:tab pos="6400800" algn="l"/>
                <a:tab pos="6781800" algn="l"/>
                <a:tab pos="7162800" algn="l"/>
                <a:tab pos="7531100" algn="l"/>
              </a:tabLst>
              <a:defRPr sz="1679">
                <a:solidFill>
                  <a:srgbClr val="002060"/>
                </a:solidFill>
              </a:defRPr>
            </a:pPr>
            <a:r>
              <a:rPr dirty="0">
                <a:solidFill>
                  <a:srgbClr val="FFFFFF"/>
                </a:solidFill>
              </a:rPr>
              <a:t> Mapping existing databases and Data Management Systems</a:t>
            </a:r>
          </a:p>
          <a:p>
            <a:pPr marL="72008" indent="-72008" defTabSz="768095">
              <a:spcBef>
                <a:spcPts val="1300"/>
              </a:spcBef>
              <a:buClr>
                <a:srgbClr val="000000"/>
              </a:buClr>
              <a:buChar char="•"/>
              <a:tabLst>
                <a:tab pos="368300" algn="l"/>
                <a:tab pos="736600" algn="l"/>
                <a:tab pos="1130300" algn="l"/>
                <a:tab pos="1498600" algn="l"/>
                <a:tab pos="1866900" algn="l"/>
                <a:tab pos="2260600" algn="l"/>
                <a:tab pos="2628900" algn="l"/>
                <a:tab pos="2997200" algn="l"/>
                <a:tab pos="3390900" algn="l"/>
                <a:tab pos="3759200" algn="l"/>
                <a:tab pos="4140200" algn="l"/>
                <a:tab pos="4521200" algn="l"/>
                <a:tab pos="4889500" algn="l"/>
                <a:tab pos="5270500" algn="l"/>
                <a:tab pos="5651500" algn="l"/>
                <a:tab pos="6019800" algn="l"/>
                <a:tab pos="6400800" algn="l"/>
                <a:tab pos="6781800" algn="l"/>
                <a:tab pos="7162800" algn="l"/>
                <a:tab pos="7531100" algn="l"/>
              </a:tabLst>
              <a:defRPr sz="1679">
                <a:solidFill>
                  <a:srgbClr val="002060"/>
                </a:solidFill>
              </a:defRPr>
            </a:pPr>
            <a:r>
              <a:rPr dirty="0">
                <a:solidFill>
                  <a:srgbClr val="FFFFFF"/>
                </a:solidFill>
              </a:rPr>
              <a:t>Understanding the needs of stakeholders</a:t>
            </a:r>
          </a:p>
          <a:p>
            <a:pPr marL="72008" indent="-72008" defTabSz="768095">
              <a:spcBef>
                <a:spcPts val="1300"/>
              </a:spcBef>
              <a:buClr>
                <a:srgbClr val="000000"/>
              </a:buClr>
              <a:buChar char="•"/>
              <a:tabLst>
                <a:tab pos="368300" algn="l"/>
                <a:tab pos="736600" algn="l"/>
                <a:tab pos="1130300" algn="l"/>
                <a:tab pos="1498600" algn="l"/>
                <a:tab pos="1866900" algn="l"/>
                <a:tab pos="2260600" algn="l"/>
                <a:tab pos="2628900" algn="l"/>
                <a:tab pos="2997200" algn="l"/>
                <a:tab pos="3390900" algn="l"/>
                <a:tab pos="3759200" algn="l"/>
                <a:tab pos="4140200" algn="l"/>
                <a:tab pos="4521200" algn="l"/>
                <a:tab pos="4889500" algn="l"/>
                <a:tab pos="5270500" algn="l"/>
                <a:tab pos="5651500" algn="l"/>
                <a:tab pos="6019800" algn="l"/>
                <a:tab pos="6400800" algn="l"/>
                <a:tab pos="6781800" algn="l"/>
                <a:tab pos="7162800" algn="l"/>
                <a:tab pos="7531100" algn="l"/>
              </a:tabLst>
              <a:defRPr sz="1679">
                <a:solidFill>
                  <a:srgbClr val="002060"/>
                </a:solidFill>
              </a:defRPr>
            </a:pPr>
            <a:r>
              <a:rPr dirty="0">
                <a:solidFill>
                  <a:srgbClr val="FFFFFF"/>
                </a:solidFill>
              </a:rPr>
              <a:t>Developing the software prototype of an innovative DMS</a:t>
            </a:r>
          </a:p>
          <a:p>
            <a:pPr marL="72008" indent="-72008" defTabSz="768095">
              <a:spcBef>
                <a:spcPts val="1300"/>
              </a:spcBef>
              <a:buClr>
                <a:srgbClr val="000000"/>
              </a:buClr>
              <a:buChar char="•"/>
              <a:tabLst>
                <a:tab pos="368300" algn="l"/>
                <a:tab pos="736600" algn="l"/>
                <a:tab pos="1130300" algn="l"/>
                <a:tab pos="1498600" algn="l"/>
                <a:tab pos="1866900" algn="l"/>
                <a:tab pos="2260600" algn="l"/>
                <a:tab pos="2628900" algn="l"/>
                <a:tab pos="2997200" algn="l"/>
                <a:tab pos="3390900" algn="l"/>
                <a:tab pos="3759200" algn="l"/>
                <a:tab pos="4140200" algn="l"/>
                <a:tab pos="4521200" algn="l"/>
                <a:tab pos="4889500" algn="l"/>
                <a:tab pos="5270500" algn="l"/>
                <a:tab pos="5651500" algn="l"/>
                <a:tab pos="6019800" algn="l"/>
                <a:tab pos="6400800" algn="l"/>
                <a:tab pos="6781800" algn="l"/>
                <a:tab pos="7162800" algn="l"/>
                <a:tab pos="7531100" algn="l"/>
              </a:tabLst>
              <a:defRPr sz="1679">
                <a:solidFill>
                  <a:srgbClr val="002060"/>
                </a:solidFill>
              </a:defRPr>
            </a:pPr>
            <a:r>
              <a:rPr dirty="0">
                <a:solidFill>
                  <a:srgbClr val="FFFFFF"/>
                </a:solidFill>
              </a:rPr>
              <a:t>Pilot testing the prototype in selected countries and refine it</a:t>
            </a:r>
          </a:p>
          <a:p>
            <a:pPr marL="72008" indent="-72008" defTabSz="768095">
              <a:spcBef>
                <a:spcPts val="1300"/>
              </a:spcBef>
              <a:buSzTx/>
              <a:buNone/>
              <a:tabLst>
                <a:tab pos="368300" algn="l"/>
                <a:tab pos="736600" algn="l"/>
                <a:tab pos="1130300" algn="l"/>
                <a:tab pos="1498600" algn="l"/>
                <a:tab pos="1866900" algn="l"/>
                <a:tab pos="2260600" algn="l"/>
                <a:tab pos="2628900" algn="l"/>
                <a:tab pos="2997200" algn="l"/>
                <a:tab pos="3390900" algn="l"/>
                <a:tab pos="3759200" algn="l"/>
                <a:tab pos="4140200" algn="l"/>
                <a:tab pos="4521200" algn="l"/>
                <a:tab pos="4889500" algn="l"/>
                <a:tab pos="5270500" algn="l"/>
                <a:tab pos="5651500" algn="l"/>
                <a:tab pos="6019800" algn="l"/>
                <a:tab pos="6400800" algn="l"/>
                <a:tab pos="6781800" algn="l"/>
                <a:tab pos="7162800" algn="l"/>
                <a:tab pos="7531100" algn="l"/>
              </a:tabLst>
              <a:defRPr sz="1679">
                <a:solidFill>
                  <a:srgbClr val="002060"/>
                </a:solidFill>
              </a:defRPr>
            </a:pPr>
            <a:r>
              <a:rPr dirty="0">
                <a:solidFill>
                  <a:srgbClr val="FFFFFF"/>
                </a:solidFill>
              </a:rPr>
              <a:t>Final conference in Brussels in July 2018.</a:t>
            </a:r>
          </a:p>
        </p:txBody>
      </p:sp>
    </p:spTree>
    <p:extLst>
      <p:ext uri="{BB962C8B-B14F-4D97-AF65-F5344CB8AC3E}">
        <p14:creationId xmlns:p14="http://schemas.microsoft.com/office/powerpoint/2010/main" val="29518503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Project MORE"/>
          <p:cNvSpPr txBox="1">
            <a:spLocks noGrp="1"/>
          </p:cNvSpPr>
          <p:nvPr>
            <p:ph type="title" idx="4294967295"/>
          </p:nvPr>
        </p:nvSpPr>
        <p:spPr>
          <a:xfrm>
            <a:off x="395287" y="1339850"/>
            <a:ext cx="8229601" cy="936625"/>
          </a:xfrm>
          <a:prstGeom prst="rect">
            <a:avLst/>
          </a:prstGeom>
        </p:spPr>
        <p:txBody>
          <a:bodyPr>
            <a:normAutofit/>
          </a:bodyPr>
          <a:lstStyle/>
          <a:p>
            <a:r>
              <a:rPr dirty="0">
                <a:solidFill>
                  <a:srgbClr val="FFFFFF"/>
                </a:solidFill>
              </a:rPr>
              <a:t>Project MORE</a:t>
            </a:r>
          </a:p>
        </p:txBody>
      </p:sp>
      <p:sp>
        <p:nvSpPr>
          <p:cNvPr id="145" name="Modelling and mapping the risk of serious and organised crime infiltration in legitimate businesses across the EU territories and sectors, by…"/>
          <p:cNvSpPr txBox="1">
            <a:spLocks noGrp="1"/>
          </p:cNvSpPr>
          <p:nvPr>
            <p:ph type="body" idx="4294967295"/>
          </p:nvPr>
        </p:nvSpPr>
        <p:spPr>
          <a:xfrm>
            <a:off x="468312" y="2492375"/>
            <a:ext cx="8229601" cy="3529013"/>
          </a:xfrm>
          <a:prstGeom prst="rect">
            <a:avLst/>
          </a:prstGeom>
        </p:spPr>
        <p:txBody>
          <a:bodyPr>
            <a:normAutofit/>
          </a:bodyPr>
          <a:lstStyle/>
          <a:p>
            <a:pPr marL="82296" indent="-82296" defTabSz="877823">
              <a:spcBef>
                <a:spcPts val="1500"/>
              </a:spcBef>
              <a:buSzTx/>
              <a:buNone/>
              <a:tabLst>
                <a:tab pos="419100" algn="l"/>
                <a:tab pos="850900" algn="l"/>
                <a:tab pos="1282700" algn="l"/>
                <a:tab pos="1714500" algn="l"/>
                <a:tab pos="2133600" algn="l"/>
                <a:tab pos="2578100" algn="l"/>
                <a:tab pos="3009900" algn="l"/>
                <a:tab pos="3429000" algn="l"/>
                <a:tab pos="3873500" algn="l"/>
                <a:tab pos="4292600" algn="l"/>
                <a:tab pos="4737100" algn="l"/>
                <a:tab pos="5168900" algn="l"/>
                <a:tab pos="5588000" algn="l"/>
                <a:tab pos="6032500" algn="l"/>
                <a:tab pos="6451600" algn="l"/>
                <a:tab pos="6883400" algn="l"/>
                <a:tab pos="7315200" algn="l"/>
                <a:tab pos="7747000" algn="l"/>
                <a:tab pos="8191500" algn="l"/>
                <a:tab pos="8610600" algn="l"/>
              </a:tabLst>
              <a:defRPr sz="2304">
                <a:solidFill>
                  <a:srgbClr val="002060"/>
                </a:solidFill>
              </a:defRPr>
            </a:pPr>
            <a:r>
              <a:rPr dirty="0">
                <a:solidFill>
                  <a:srgbClr val="FFFFFF"/>
                </a:solidFill>
              </a:rPr>
              <a:t>Modelling and mapping the risk of serious and organised crime infiltration in legitimate businesses across the EU territories and sectors, by</a:t>
            </a:r>
          </a:p>
          <a:p>
            <a:pPr marL="82296" indent="-82296" defTabSz="877823">
              <a:spcBef>
                <a:spcPts val="1500"/>
              </a:spcBef>
              <a:buClr>
                <a:srgbClr val="000000"/>
              </a:buClr>
              <a:buChar char="•"/>
              <a:tabLst>
                <a:tab pos="419100" algn="l"/>
                <a:tab pos="850900" algn="l"/>
                <a:tab pos="1282700" algn="l"/>
                <a:tab pos="1714500" algn="l"/>
                <a:tab pos="2133600" algn="l"/>
                <a:tab pos="2578100" algn="l"/>
                <a:tab pos="3009900" algn="l"/>
                <a:tab pos="3429000" algn="l"/>
                <a:tab pos="3873500" algn="l"/>
                <a:tab pos="4292600" algn="l"/>
                <a:tab pos="4737100" algn="l"/>
                <a:tab pos="5168900" algn="l"/>
                <a:tab pos="5588000" algn="l"/>
                <a:tab pos="6032500" algn="l"/>
                <a:tab pos="6451600" algn="l"/>
                <a:tab pos="6883400" algn="l"/>
                <a:tab pos="7315200" algn="l"/>
                <a:tab pos="7747000" algn="l"/>
                <a:tab pos="8191500" algn="l"/>
                <a:tab pos="8610600" algn="l"/>
              </a:tabLst>
              <a:defRPr sz="1919">
                <a:solidFill>
                  <a:srgbClr val="002060"/>
                </a:solidFill>
              </a:defRPr>
            </a:pPr>
            <a:r>
              <a:rPr dirty="0">
                <a:solidFill>
                  <a:srgbClr val="FFFFFF"/>
                </a:solidFill>
              </a:rPr>
              <a:t> Collecting and analysing case studies,</a:t>
            </a:r>
          </a:p>
          <a:p>
            <a:pPr marL="82296" indent="-82296" defTabSz="877823">
              <a:spcBef>
                <a:spcPts val="1500"/>
              </a:spcBef>
              <a:buClr>
                <a:srgbClr val="000000"/>
              </a:buClr>
              <a:buChar char="•"/>
              <a:tabLst>
                <a:tab pos="419100" algn="l"/>
                <a:tab pos="850900" algn="l"/>
                <a:tab pos="1282700" algn="l"/>
                <a:tab pos="1714500" algn="l"/>
                <a:tab pos="2133600" algn="l"/>
                <a:tab pos="2578100" algn="l"/>
                <a:tab pos="3009900" algn="l"/>
                <a:tab pos="3429000" algn="l"/>
                <a:tab pos="3873500" algn="l"/>
                <a:tab pos="4292600" algn="l"/>
                <a:tab pos="4737100" algn="l"/>
                <a:tab pos="5168900" algn="l"/>
                <a:tab pos="5588000" algn="l"/>
                <a:tab pos="6032500" algn="l"/>
                <a:tab pos="6451600" algn="l"/>
                <a:tab pos="6883400" algn="l"/>
                <a:tab pos="7315200" algn="l"/>
                <a:tab pos="7747000" algn="l"/>
                <a:tab pos="8191500" algn="l"/>
                <a:tab pos="8610600" algn="l"/>
              </a:tabLst>
              <a:defRPr sz="1919">
                <a:solidFill>
                  <a:srgbClr val="002060"/>
                </a:solidFill>
              </a:defRPr>
            </a:pPr>
            <a:r>
              <a:rPr dirty="0">
                <a:solidFill>
                  <a:srgbClr val="FFFFFF"/>
                </a:solidFill>
              </a:rPr>
              <a:t> Developing a risk assessment model at MACRO and MICRO level</a:t>
            </a:r>
          </a:p>
          <a:p>
            <a:pPr marL="82296" indent="-82296" defTabSz="877823">
              <a:spcBef>
                <a:spcPts val="1500"/>
              </a:spcBef>
              <a:buClr>
                <a:srgbClr val="000000"/>
              </a:buClr>
              <a:buChar char="•"/>
              <a:tabLst>
                <a:tab pos="419100" algn="l"/>
                <a:tab pos="850900" algn="l"/>
                <a:tab pos="1282700" algn="l"/>
                <a:tab pos="1714500" algn="l"/>
                <a:tab pos="2133600" algn="l"/>
                <a:tab pos="2578100" algn="l"/>
                <a:tab pos="3009900" algn="l"/>
                <a:tab pos="3429000" algn="l"/>
                <a:tab pos="3873500" algn="l"/>
                <a:tab pos="4292600" algn="l"/>
                <a:tab pos="4737100" algn="l"/>
                <a:tab pos="5168900" algn="l"/>
                <a:tab pos="5588000" algn="l"/>
                <a:tab pos="6032500" algn="l"/>
                <a:tab pos="6451600" algn="l"/>
                <a:tab pos="6883400" algn="l"/>
                <a:tab pos="7315200" algn="l"/>
                <a:tab pos="7747000" algn="l"/>
                <a:tab pos="8191500" algn="l"/>
                <a:tab pos="8610600" algn="l"/>
              </a:tabLst>
              <a:defRPr sz="1919">
                <a:solidFill>
                  <a:srgbClr val="002060"/>
                </a:solidFill>
              </a:defRPr>
            </a:pPr>
            <a:r>
              <a:rPr dirty="0">
                <a:solidFill>
                  <a:srgbClr val="FFFFFF"/>
                </a:solidFill>
              </a:rPr>
              <a:t> Identifying the infiltration modi operandi and the emerging business sectors</a:t>
            </a:r>
          </a:p>
          <a:p>
            <a:pPr marL="82296" indent="-82296" defTabSz="877823">
              <a:spcBef>
                <a:spcPts val="1500"/>
              </a:spcBef>
              <a:buSzTx/>
              <a:buNone/>
              <a:tabLst>
                <a:tab pos="419100" algn="l"/>
                <a:tab pos="850900" algn="l"/>
                <a:tab pos="1282700" algn="l"/>
                <a:tab pos="1714500" algn="l"/>
                <a:tab pos="2133600" algn="l"/>
                <a:tab pos="2578100" algn="l"/>
                <a:tab pos="3009900" algn="l"/>
                <a:tab pos="3429000" algn="l"/>
                <a:tab pos="3873500" algn="l"/>
                <a:tab pos="4292600" algn="l"/>
                <a:tab pos="4737100" algn="l"/>
                <a:tab pos="5168900" algn="l"/>
                <a:tab pos="5588000" algn="l"/>
                <a:tab pos="6032500" algn="l"/>
                <a:tab pos="6451600" algn="l"/>
                <a:tab pos="6883400" algn="l"/>
                <a:tab pos="7315200" algn="l"/>
                <a:tab pos="7747000" algn="l"/>
                <a:tab pos="8191500" algn="l"/>
                <a:tab pos="8610600" algn="l"/>
              </a:tabLst>
              <a:defRPr sz="1919">
                <a:solidFill>
                  <a:srgbClr val="002060"/>
                </a:solidFill>
              </a:defRPr>
            </a:pPr>
            <a:r>
              <a:rPr dirty="0">
                <a:solidFill>
                  <a:srgbClr val="FFFFFF"/>
                </a:solidFill>
              </a:rPr>
              <a:t>Final conference in Milan on 30 May 2018</a:t>
            </a:r>
          </a:p>
        </p:txBody>
      </p:sp>
    </p:spTree>
    <p:extLst>
      <p:ext uri="{BB962C8B-B14F-4D97-AF65-F5344CB8AC3E}">
        <p14:creationId xmlns:p14="http://schemas.microsoft.com/office/powerpoint/2010/main" val="191520092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brightnessContrast bright="-18000"/>
                    </a14:imgEffect>
                  </a14:imgLayer>
                </a14:imgProps>
              </a:ext>
              <a:ext uri="{28A0092B-C50C-407E-A947-70E740481C1C}">
                <a14:useLocalDpi xmlns:a14="http://schemas.microsoft.com/office/drawing/2010/main"/>
              </a:ext>
            </a:extLst>
          </a:blip>
          <a:stretch>
            <a:fillRect/>
          </a:stretch>
        </p:blipFill>
        <p:spPr>
          <a:xfrm>
            <a:off x="714" y="0"/>
            <a:ext cx="9142572" cy="6858000"/>
          </a:xfrm>
          <a:prstGeom prst="rect">
            <a:avLst/>
          </a:prstGeom>
        </p:spPr>
      </p:pic>
      <p:pic>
        <p:nvPicPr>
          <p:cNvPr id="8" name="Picture 85" descr="M:\Images\Logos\EUROPOL LOGOS\PNG\Europol_Logo_Dia white background.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00800" y="164174"/>
            <a:ext cx="2590800" cy="23682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0800000">
            <a:off x="10953" y="-1"/>
            <a:ext cx="9142572" cy="6858000"/>
          </a:xfrm>
          <a:prstGeom prst="rect">
            <a:avLst/>
          </a:prstGeom>
        </p:spPr>
      </p:pic>
      <p:pic>
        <p:nvPicPr>
          <p:cNvPr id="20" name="Picture 1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9142572" cy="6858000"/>
          </a:xfrm>
          <a:prstGeom prst="rect">
            <a:avLst/>
          </a:prstGeom>
        </p:spPr>
      </p:pic>
      <p:sp>
        <p:nvSpPr>
          <p:cNvPr id="29" name="Rectangle 28"/>
          <p:cNvSpPr/>
          <p:nvPr/>
        </p:nvSpPr>
        <p:spPr>
          <a:xfrm>
            <a:off x="1219200" y="2819400"/>
            <a:ext cx="7086600" cy="1624716"/>
          </a:xfrm>
          <a:prstGeom prst="rect">
            <a:avLst/>
          </a:prstGeom>
          <a:solidFill>
            <a:srgbClr val="0070C0">
              <a:alpha val="27000"/>
            </a:srgbClr>
          </a:solidFill>
          <a:ln>
            <a:solidFill>
              <a:srgbClr val="83AE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Pentagon 20"/>
          <p:cNvSpPr/>
          <p:nvPr/>
        </p:nvSpPr>
        <p:spPr>
          <a:xfrm rot="5400000">
            <a:off x="7068898" y="2684702"/>
            <a:ext cx="1483203" cy="1295400"/>
          </a:xfrm>
          <a:prstGeom prst="homePlate">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7010400" y="3134380"/>
            <a:ext cx="1143000" cy="523220"/>
          </a:xfrm>
          <a:prstGeom prst="rect">
            <a:avLst/>
          </a:prstGeom>
        </p:spPr>
        <p:txBody>
          <a:bodyPr wrap="square">
            <a:spAutoFit/>
          </a:bodyPr>
          <a:lstStyle/>
          <a:p>
            <a:pPr algn="ctr"/>
            <a:r>
              <a:rPr lang="en-GB" altLang="en-US" sz="2800" b="1" spc="110" dirty="0">
                <a:solidFill>
                  <a:schemeClr val="bg1"/>
                </a:solidFill>
                <a:effectLst>
                  <a:outerShdw blurRad="38100" dist="38100" dir="2700000" algn="tl">
                    <a:srgbClr val="000000">
                      <a:alpha val="43137"/>
                    </a:srgbClr>
                  </a:outerShdw>
                </a:effectLst>
                <a:latin typeface="Cambria" panose="02040503050406030204" pitchFamily="18" charset="0"/>
                <a:ea typeface="Verdana" panose="020B0604030504040204" pitchFamily="34" charset="0"/>
                <a:cs typeface="Verdana" panose="020B0604030504040204" pitchFamily="34" charset="0"/>
              </a:rPr>
              <a:t> </a:t>
            </a:r>
            <a:r>
              <a:rPr lang="en-GB" altLang="en-US" sz="2800" b="1" spc="110" dirty="0" smtClean="0">
                <a:solidFill>
                  <a:schemeClr val="bg1"/>
                </a:solidFill>
                <a:effectLst>
                  <a:outerShdw blurRad="38100" dist="38100" dir="2700000" algn="tl">
                    <a:srgbClr val="000000">
                      <a:alpha val="43137"/>
                    </a:srgbClr>
                  </a:outerShdw>
                </a:effectLst>
                <a:latin typeface="Cambria" panose="02040503050406030204" pitchFamily="18" charset="0"/>
                <a:ea typeface="Verdana" panose="020B0604030504040204" pitchFamily="34" charset="0"/>
                <a:cs typeface="Verdana" panose="020B0604030504040204" pitchFamily="34" charset="0"/>
              </a:rPr>
              <a:t>  </a:t>
            </a:r>
            <a:r>
              <a:rPr lang="en-GB" altLang="en-US" sz="2800" b="1" spc="110" dirty="0" smtClean="0">
                <a:solidFill>
                  <a:schemeClr val="bg1"/>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ARO</a:t>
            </a:r>
            <a:endParaRPr lang="en-GB" altLang="en-US" sz="2800" b="1" spc="110" dirty="0">
              <a:solidFill>
                <a:schemeClr val="bg1"/>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endParaRPr>
          </a:p>
        </p:txBody>
      </p:sp>
      <p:sp>
        <p:nvSpPr>
          <p:cNvPr id="27" name="Hexagon 26"/>
          <p:cNvSpPr/>
          <p:nvPr/>
        </p:nvSpPr>
        <p:spPr>
          <a:xfrm>
            <a:off x="1219200" y="1302286"/>
            <a:ext cx="6934200" cy="1266349"/>
          </a:xfrm>
          <a:prstGeom prst="hexagon">
            <a:avLst/>
          </a:prstGeom>
          <a:solidFill>
            <a:schemeClr val="tx2">
              <a:lumMod val="60000"/>
              <a:lumOff val="40000"/>
              <a:alpha val="27000"/>
            </a:schemeClr>
          </a:solidFill>
          <a:ln>
            <a:solidFill>
              <a:srgbClr val="83AE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Hexagon 8"/>
          <p:cNvSpPr/>
          <p:nvPr/>
        </p:nvSpPr>
        <p:spPr>
          <a:xfrm>
            <a:off x="1391731" y="849044"/>
            <a:ext cx="1712976" cy="1476703"/>
          </a:xfrm>
          <a:prstGeom prst="hexagon">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1295400" y="1064176"/>
            <a:ext cx="1828800" cy="523220"/>
          </a:xfrm>
          <a:prstGeom prst="rect">
            <a:avLst/>
          </a:prstGeom>
        </p:spPr>
        <p:txBody>
          <a:bodyPr wrap="square">
            <a:spAutoFit/>
          </a:bodyPr>
          <a:lstStyle/>
          <a:p>
            <a:pPr algn="ctr"/>
            <a:r>
              <a:rPr lang="en-GB" altLang="en-US" sz="2800" b="1" spc="110" dirty="0">
                <a:solidFill>
                  <a:schemeClr val="bg1"/>
                </a:solidFill>
                <a:effectLst>
                  <a:outerShdw blurRad="38100" dist="38100" dir="2700000" algn="tl">
                    <a:srgbClr val="000000">
                      <a:alpha val="43137"/>
                    </a:srgbClr>
                  </a:outerShdw>
                </a:effectLst>
                <a:latin typeface="Cambria" panose="02040503050406030204" pitchFamily="18" charset="0"/>
                <a:ea typeface="Verdana" panose="020B0604030504040204" pitchFamily="34" charset="0"/>
                <a:cs typeface="Verdana" panose="020B0604030504040204" pitchFamily="34" charset="0"/>
              </a:rPr>
              <a:t> </a:t>
            </a:r>
            <a:r>
              <a:rPr lang="en-GB" altLang="en-US" sz="2800" b="1" spc="110" dirty="0">
                <a:solidFill>
                  <a:schemeClr val="bg1"/>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CARIN</a:t>
            </a:r>
          </a:p>
        </p:txBody>
      </p:sp>
      <p:sp>
        <p:nvSpPr>
          <p:cNvPr id="28" name="Rectangle 27"/>
          <p:cNvSpPr/>
          <p:nvPr/>
        </p:nvSpPr>
        <p:spPr>
          <a:xfrm>
            <a:off x="3190091" y="1302287"/>
            <a:ext cx="4955303" cy="1405513"/>
          </a:xfrm>
          <a:prstGeom prst="rect">
            <a:avLst/>
          </a:prstGeom>
        </p:spPr>
        <p:txBody>
          <a:bodyPr wrap="square">
            <a:spAutoFit/>
          </a:bodyPr>
          <a:lstStyle/>
          <a:p>
            <a:r>
              <a:rPr lang="en-GB" altLang="en-US" sz="3200" b="1" spc="100" baseline="30000" dirty="0">
                <a:solidFill>
                  <a:schemeClr val="bg1"/>
                </a:solidFill>
                <a:ea typeface="+mj-ea"/>
                <a:cs typeface="+mj-cs"/>
              </a:rPr>
              <a:t>Informal network of judicial and law enforcement practitioners dealing with asset identification, tracing, freezing, seizure and </a:t>
            </a:r>
            <a:r>
              <a:rPr lang="en-GB" altLang="en-US" sz="3200" b="1" spc="100" baseline="30000" dirty="0" smtClean="0">
                <a:solidFill>
                  <a:schemeClr val="bg1"/>
                </a:solidFill>
                <a:ea typeface="+mj-ea"/>
                <a:cs typeface="+mj-cs"/>
              </a:rPr>
              <a:t>confiscation.</a:t>
            </a:r>
            <a:endParaRPr lang="en-GB" altLang="en-US" sz="3200" b="1" spc="100" baseline="30000" dirty="0">
              <a:solidFill>
                <a:schemeClr val="bg1"/>
              </a:solidFill>
              <a:ea typeface="+mj-ea"/>
              <a:cs typeface="+mj-cs"/>
            </a:endParaRPr>
          </a:p>
        </p:txBody>
      </p:sp>
      <p:sp>
        <p:nvSpPr>
          <p:cNvPr id="30" name="Rectangle 29"/>
          <p:cNvSpPr/>
          <p:nvPr/>
        </p:nvSpPr>
        <p:spPr>
          <a:xfrm>
            <a:off x="1524001" y="2895600"/>
            <a:ext cx="5562599" cy="1733808"/>
          </a:xfrm>
          <a:prstGeom prst="rect">
            <a:avLst/>
          </a:prstGeom>
        </p:spPr>
        <p:txBody>
          <a:bodyPr wrap="square">
            <a:spAutoFit/>
          </a:bodyPr>
          <a:lstStyle/>
          <a:p>
            <a:pPr algn="just"/>
            <a:r>
              <a:rPr lang="en-GB" sz="3200" b="1" spc="100" baseline="30000" dirty="0">
                <a:solidFill>
                  <a:schemeClr val="bg1"/>
                </a:solidFill>
                <a:ea typeface="+mj-ea"/>
                <a:cs typeface="+mj-cs"/>
              </a:rPr>
              <a:t>The EU Asset Recovery Offices (ARO) have </a:t>
            </a:r>
            <a:r>
              <a:rPr lang="en-GB" sz="3200" b="1" spc="100" baseline="30000" dirty="0" smtClean="0">
                <a:solidFill>
                  <a:schemeClr val="bg1"/>
                </a:solidFill>
                <a:ea typeface="+mj-ea"/>
                <a:cs typeface="+mj-cs"/>
              </a:rPr>
              <a:t>an informal </a:t>
            </a:r>
            <a:r>
              <a:rPr lang="en-GB" sz="3200" b="1" spc="100" baseline="30000" dirty="0">
                <a:solidFill>
                  <a:schemeClr val="bg1"/>
                </a:solidFill>
                <a:ea typeface="+mj-ea"/>
                <a:cs typeface="+mj-cs"/>
              </a:rPr>
              <a:t>platform which meets 2 times a year to discuss asset recovery and assets management related issues and exchange best practices.  </a:t>
            </a:r>
          </a:p>
        </p:txBody>
      </p:sp>
      <p:sp>
        <p:nvSpPr>
          <p:cNvPr id="42" name="Hexagon 41"/>
          <p:cNvSpPr/>
          <p:nvPr/>
        </p:nvSpPr>
        <p:spPr>
          <a:xfrm>
            <a:off x="1411224" y="4724400"/>
            <a:ext cx="7275576" cy="1295400"/>
          </a:xfrm>
          <a:prstGeom prst="hexagon">
            <a:avLst/>
          </a:prstGeom>
          <a:solidFill>
            <a:schemeClr val="tx2">
              <a:lumMod val="60000"/>
              <a:lumOff val="40000"/>
              <a:alpha val="27000"/>
            </a:schemeClr>
          </a:solidFill>
          <a:ln>
            <a:solidFill>
              <a:srgbClr val="83AE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2971800" y="4800600"/>
            <a:ext cx="5715000" cy="1405513"/>
          </a:xfrm>
          <a:prstGeom prst="rect">
            <a:avLst/>
          </a:prstGeom>
        </p:spPr>
        <p:txBody>
          <a:bodyPr wrap="square">
            <a:spAutoFit/>
          </a:bodyPr>
          <a:lstStyle/>
          <a:p>
            <a:r>
              <a:rPr lang="en-GB" sz="3200" b="1" spc="100" baseline="30000" dirty="0" smtClean="0">
                <a:solidFill>
                  <a:schemeClr val="bg1"/>
                </a:solidFill>
                <a:ea typeface="+mj-ea"/>
                <a:cs typeface="+mj-cs"/>
              </a:rPr>
              <a:t> Supports </a:t>
            </a:r>
            <a:r>
              <a:rPr lang="en-GB" sz="3200" b="1" spc="100" baseline="30000" dirty="0">
                <a:solidFill>
                  <a:schemeClr val="bg1"/>
                </a:solidFill>
                <a:ea typeface="+mj-ea"/>
                <a:cs typeface="+mj-cs"/>
              </a:rPr>
              <a:t>investigations of Europol </a:t>
            </a:r>
            <a:r>
              <a:rPr lang="en-GB" sz="3200" b="1" spc="100" baseline="30000" dirty="0" smtClean="0">
                <a:solidFill>
                  <a:schemeClr val="bg1"/>
                </a:solidFill>
                <a:ea typeface="+mj-ea"/>
                <a:cs typeface="+mj-cs"/>
              </a:rPr>
              <a:t>Member</a:t>
            </a:r>
          </a:p>
          <a:p>
            <a:r>
              <a:rPr lang="en-GB" sz="3200" b="1" spc="100" baseline="30000" dirty="0" smtClean="0">
                <a:solidFill>
                  <a:schemeClr val="bg1"/>
                </a:solidFill>
                <a:ea typeface="+mj-ea"/>
                <a:cs typeface="+mj-cs"/>
              </a:rPr>
              <a:t> States </a:t>
            </a:r>
            <a:r>
              <a:rPr lang="en-GB" sz="3200" b="1" spc="100" baseline="30000" dirty="0">
                <a:solidFill>
                  <a:schemeClr val="bg1"/>
                </a:solidFill>
                <a:ea typeface="+mj-ea"/>
                <a:cs typeface="+mj-cs"/>
              </a:rPr>
              <a:t>(MS) related to tracing </a:t>
            </a:r>
            <a:r>
              <a:rPr lang="en-GB" sz="3200" b="1" spc="100" baseline="30000" dirty="0" smtClean="0">
                <a:solidFill>
                  <a:schemeClr val="bg1"/>
                </a:solidFill>
                <a:ea typeface="+mj-ea"/>
                <a:cs typeface="+mj-cs"/>
              </a:rPr>
              <a:t>and</a:t>
            </a:r>
          </a:p>
          <a:p>
            <a:r>
              <a:rPr lang="en-GB" sz="3200" b="1" spc="100" baseline="30000" dirty="0" smtClean="0">
                <a:solidFill>
                  <a:schemeClr val="bg1"/>
                </a:solidFill>
                <a:ea typeface="+mj-ea"/>
                <a:cs typeface="+mj-cs"/>
              </a:rPr>
              <a:t> identification </a:t>
            </a:r>
            <a:r>
              <a:rPr lang="en-GB" sz="3200" b="1" spc="100" baseline="30000" dirty="0">
                <a:solidFill>
                  <a:schemeClr val="bg1"/>
                </a:solidFill>
                <a:ea typeface="+mj-ea"/>
                <a:cs typeface="+mj-cs"/>
              </a:rPr>
              <a:t>of criminal </a:t>
            </a:r>
            <a:r>
              <a:rPr lang="en-GB" sz="3200" b="1" spc="100" baseline="30000" dirty="0" smtClean="0">
                <a:solidFill>
                  <a:schemeClr val="bg1"/>
                </a:solidFill>
                <a:ea typeface="+mj-ea"/>
                <a:cs typeface="+mj-cs"/>
              </a:rPr>
              <a:t>proceeds linked to</a:t>
            </a:r>
          </a:p>
          <a:p>
            <a:r>
              <a:rPr lang="en-GB" sz="3200" b="1" spc="100" baseline="30000" dirty="0" smtClean="0">
                <a:solidFill>
                  <a:schemeClr val="bg1"/>
                </a:solidFill>
                <a:ea typeface="+mj-ea"/>
                <a:cs typeface="+mj-cs"/>
              </a:rPr>
              <a:t> the </a:t>
            </a:r>
            <a:r>
              <a:rPr lang="en-GB" sz="3200" b="1" spc="100" baseline="30000" dirty="0">
                <a:solidFill>
                  <a:schemeClr val="bg1"/>
                </a:solidFill>
                <a:ea typeface="+mj-ea"/>
                <a:cs typeface="+mj-cs"/>
              </a:rPr>
              <a:t>mandated crime areas of </a:t>
            </a:r>
            <a:r>
              <a:rPr lang="en-GB" sz="3200" b="1" spc="100" baseline="30000" dirty="0" smtClean="0">
                <a:solidFill>
                  <a:schemeClr val="bg1"/>
                </a:solidFill>
                <a:ea typeface="+mj-ea"/>
                <a:cs typeface="+mj-cs"/>
              </a:rPr>
              <a:t>Europol</a:t>
            </a:r>
            <a:r>
              <a:rPr lang="en-GB" sz="3200" spc="100" baseline="30000" dirty="0">
                <a:solidFill>
                  <a:schemeClr val="bg1"/>
                </a:solidFill>
                <a:ea typeface="+mj-ea"/>
                <a:cs typeface="+mj-cs"/>
              </a:rPr>
              <a:t>.</a:t>
            </a:r>
          </a:p>
        </p:txBody>
      </p:sp>
      <p:sp>
        <p:nvSpPr>
          <p:cNvPr id="41" name="Hexagon 40"/>
          <p:cNvSpPr/>
          <p:nvPr/>
        </p:nvSpPr>
        <p:spPr>
          <a:xfrm>
            <a:off x="1219200" y="4952841"/>
            <a:ext cx="1793552" cy="1546165"/>
          </a:xfrm>
          <a:prstGeom prst="hexagon">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1143001" y="5279648"/>
            <a:ext cx="1828800" cy="861774"/>
          </a:xfrm>
          <a:prstGeom prst="rect">
            <a:avLst/>
          </a:prstGeom>
        </p:spPr>
        <p:txBody>
          <a:bodyPr wrap="square">
            <a:spAutoFit/>
          </a:bodyPr>
          <a:lstStyle/>
          <a:p>
            <a:pPr algn="ctr"/>
            <a:r>
              <a:rPr lang="en-GB" altLang="en-US" sz="2500" b="1" spc="110" dirty="0" smtClean="0">
                <a:solidFill>
                  <a:schemeClr val="bg1"/>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AP Asset</a:t>
            </a:r>
          </a:p>
          <a:p>
            <a:pPr algn="ctr"/>
            <a:r>
              <a:rPr lang="en-GB" altLang="en-US" sz="2500" b="1" spc="110" dirty="0" smtClean="0">
                <a:solidFill>
                  <a:schemeClr val="bg1"/>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Recovery</a:t>
            </a:r>
            <a:endParaRPr lang="en-GB" altLang="en-US" sz="2500" b="1" spc="110" dirty="0">
              <a:solidFill>
                <a:schemeClr val="bg1"/>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endParaRPr>
          </a:p>
        </p:txBody>
      </p:sp>
      <p:graphicFrame>
        <p:nvGraphicFramePr>
          <p:cNvPr id="43" name="Diagram 42"/>
          <p:cNvGraphicFramePr/>
          <p:nvPr>
            <p:extLst>
              <p:ext uri="{D42A27DB-BD31-4B8C-83A1-F6EECF244321}">
                <p14:modId xmlns:p14="http://schemas.microsoft.com/office/powerpoint/2010/main" val="1714791380"/>
              </p:ext>
            </p:extLst>
          </p:nvPr>
        </p:nvGraphicFramePr>
        <p:xfrm>
          <a:off x="152400" y="110185"/>
          <a:ext cx="6172200" cy="3470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28799" y="1587396"/>
            <a:ext cx="914401" cy="3480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8042936"/>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smtClean="0"/>
              <a:t>Worldmap</a:t>
            </a:r>
            <a:endParaRPr lang="en-GB" b="1" dirty="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43246"/>
            <a:ext cx="9144000" cy="53668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4184383"/>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599"/>
            <a:ext cx="7372351" cy="798513"/>
          </a:xfrm>
        </p:spPr>
        <p:txBody>
          <a:bodyPr/>
          <a:lstStyle/>
          <a:p>
            <a:pPr algn="l">
              <a:defRPr/>
            </a:pPr>
            <a:r>
              <a:rPr lang="en-IE" sz="3600" b="1" dirty="0" smtClean="0"/>
              <a:t>Size of the AR networks</a:t>
            </a:r>
            <a:endParaRPr lang="en-IE" sz="3600" b="1" dirty="0"/>
          </a:p>
        </p:txBody>
      </p:sp>
      <p:sp>
        <p:nvSpPr>
          <p:cNvPr id="3" name="Content Placeholder 2"/>
          <p:cNvSpPr>
            <a:spLocks noGrp="1"/>
          </p:cNvSpPr>
          <p:nvPr>
            <p:ph idx="1"/>
          </p:nvPr>
        </p:nvSpPr>
        <p:spPr>
          <a:xfrm>
            <a:off x="323528" y="1700808"/>
            <a:ext cx="7675451" cy="4902293"/>
          </a:xfrm>
        </p:spPr>
        <p:txBody>
          <a:bodyPr/>
          <a:lstStyle/>
          <a:p>
            <a:pPr>
              <a:buFont typeface="Arial" panose="020B0604020202020204" pitchFamily="34" charset="0"/>
              <a:buChar char="•"/>
              <a:defRPr/>
            </a:pPr>
            <a:r>
              <a:rPr lang="en-IE" b="1" dirty="0">
                <a:solidFill>
                  <a:schemeClr val="bg1"/>
                </a:solidFill>
              </a:rPr>
              <a:t>CARIN 	</a:t>
            </a:r>
            <a:r>
              <a:rPr lang="en-IE" b="1" dirty="0" smtClean="0">
                <a:solidFill>
                  <a:schemeClr val="bg1"/>
                </a:solidFill>
              </a:rPr>
              <a:t>	57 </a:t>
            </a:r>
            <a:r>
              <a:rPr lang="en-IE" b="1" dirty="0">
                <a:solidFill>
                  <a:schemeClr val="bg1"/>
                </a:solidFill>
              </a:rPr>
              <a:t>jurisdictions </a:t>
            </a:r>
          </a:p>
          <a:p>
            <a:pPr>
              <a:buFont typeface="Arial" panose="020B0604020202020204" pitchFamily="34" charset="0"/>
              <a:buChar char="•"/>
              <a:defRPr/>
            </a:pPr>
            <a:r>
              <a:rPr lang="en-IE" b="1" dirty="0" smtClean="0">
                <a:solidFill>
                  <a:schemeClr val="bg1"/>
                </a:solidFill>
              </a:rPr>
              <a:t>RRAG</a:t>
            </a:r>
            <a:r>
              <a:rPr lang="en-IE" b="1" dirty="0">
                <a:solidFill>
                  <a:schemeClr val="bg1"/>
                </a:solidFill>
              </a:rPr>
              <a:t>		</a:t>
            </a:r>
            <a:r>
              <a:rPr lang="en-IE" b="1" dirty="0" smtClean="0">
                <a:solidFill>
                  <a:schemeClr val="bg1"/>
                </a:solidFill>
              </a:rPr>
              <a:t>21 </a:t>
            </a:r>
            <a:r>
              <a:rPr lang="en-IE" b="1" dirty="0">
                <a:solidFill>
                  <a:schemeClr val="bg1"/>
                </a:solidFill>
              </a:rPr>
              <a:t>jurisdictions</a:t>
            </a:r>
          </a:p>
          <a:p>
            <a:pPr>
              <a:buFont typeface="Arial" panose="020B0604020202020204" pitchFamily="34" charset="0"/>
              <a:buChar char="•"/>
              <a:defRPr/>
            </a:pPr>
            <a:r>
              <a:rPr lang="en-IE" b="1" dirty="0" smtClean="0">
                <a:solidFill>
                  <a:schemeClr val="bg1"/>
                </a:solidFill>
              </a:rPr>
              <a:t>ARINSA</a:t>
            </a:r>
            <a:r>
              <a:rPr lang="en-IE" b="1" dirty="0">
                <a:solidFill>
                  <a:schemeClr val="bg1"/>
                </a:solidFill>
              </a:rPr>
              <a:t>	 </a:t>
            </a:r>
            <a:r>
              <a:rPr lang="en-IE" b="1" dirty="0" smtClean="0">
                <a:solidFill>
                  <a:schemeClr val="bg1"/>
                </a:solidFill>
              </a:rPr>
              <a:t>	14 </a:t>
            </a:r>
            <a:r>
              <a:rPr lang="en-IE" b="1" dirty="0">
                <a:solidFill>
                  <a:schemeClr val="bg1"/>
                </a:solidFill>
              </a:rPr>
              <a:t>jurisdictions</a:t>
            </a:r>
          </a:p>
          <a:p>
            <a:pPr>
              <a:buFont typeface="Arial" panose="020B0604020202020204" pitchFamily="34" charset="0"/>
              <a:buChar char="•"/>
              <a:defRPr/>
            </a:pPr>
            <a:r>
              <a:rPr lang="en-IE" b="1" dirty="0" smtClean="0">
                <a:solidFill>
                  <a:schemeClr val="bg1"/>
                </a:solidFill>
              </a:rPr>
              <a:t>ARIN-AP</a:t>
            </a:r>
            <a:r>
              <a:rPr lang="en-IE" b="1" dirty="0">
                <a:solidFill>
                  <a:schemeClr val="bg1"/>
                </a:solidFill>
              </a:rPr>
              <a:t>	 </a:t>
            </a:r>
            <a:r>
              <a:rPr lang="en-IE" b="1" dirty="0" smtClean="0">
                <a:solidFill>
                  <a:schemeClr val="bg1"/>
                </a:solidFill>
              </a:rPr>
              <a:t>	21 </a:t>
            </a:r>
            <a:r>
              <a:rPr lang="en-IE" b="1" dirty="0">
                <a:solidFill>
                  <a:schemeClr val="bg1"/>
                </a:solidFill>
              </a:rPr>
              <a:t>jurisdictions</a:t>
            </a:r>
          </a:p>
          <a:p>
            <a:pPr>
              <a:buFont typeface="Arial" panose="020B0604020202020204" pitchFamily="34" charset="0"/>
              <a:buChar char="•"/>
              <a:defRPr/>
            </a:pPr>
            <a:r>
              <a:rPr lang="en-IE" b="1" dirty="0" smtClean="0">
                <a:solidFill>
                  <a:schemeClr val="bg1"/>
                </a:solidFill>
              </a:rPr>
              <a:t>ARIN-EA </a:t>
            </a:r>
            <a:r>
              <a:rPr lang="en-IE" b="1" dirty="0">
                <a:solidFill>
                  <a:schemeClr val="bg1"/>
                </a:solidFill>
              </a:rPr>
              <a:t>	</a:t>
            </a:r>
            <a:r>
              <a:rPr lang="en-IE" b="1" dirty="0" smtClean="0">
                <a:solidFill>
                  <a:schemeClr val="bg1"/>
                </a:solidFill>
              </a:rPr>
              <a:t>  8 </a:t>
            </a:r>
            <a:r>
              <a:rPr lang="en-IE" b="1" dirty="0">
                <a:solidFill>
                  <a:schemeClr val="bg1"/>
                </a:solidFill>
              </a:rPr>
              <a:t>jurisdictions</a:t>
            </a:r>
          </a:p>
          <a:p>
            <a:pPr>
              <a:buFont typeface="Arial" panose="020B0604020202020204" pitchFamily="34" charset="0"/>
              <a:buChar char="•"/>
              <a:defRPr/>
            </a:pPr>
            <a:r>
              <a:rPr lang="en-IE" b="1" dirty="0" smtClean="0">
                <a:solidFill>
                  <a:schemeClr val="bg1"/>
                </a:solidFill>
              </a:rPr>
              <a:t>ARIN-WA</a:t>
            </a:r>
            <a:r>
              <a:rPr lang="en-IE" b="1" dirty="0">
                <a:solidFill>
                  <a:schemeClr val="bg1"/>
                </a:solidFill>
              </a:rPr>
              <a:t>	</a:t>
            </a:r>
            <a:r>
              <a:rPr lang="en-IE" b="1" dirty="0" smtClean="0">
                <a:solidFill>
                  <a:schemeClr val="bg1"/>
                </a:solidFill>
              </a:rPr>
              <a:t>16 </a:t>
            </a:r>
            <a:r>
              <a:rPr lang="en-IE" b="1" dirty="0">
                <a:solidFill>
                  <a:schemeClr val="bg1"/>
                </a:solidFill>
              </a:rPr>
              <a:t>jurisdictions</a:t>
            </a:r>
          </a:p>
          <a:p>
            <a:pPr>
              <a:buFont typeface="Arial" panose="020B0604020202020204" pitchFamily="34" charset="0"/>
              <a:buChar char="•"/>
              <a:defRPr/>
            </a:pPr>
            <a:r>
              <a:rPr lang="en-IE" b="1" dirty="0" smtClean="0">
                <a:solidFill>
                  <a:schemeClr val="bg1"/>
                </a:solidFill>
              </a:rPr>
              <a:t>ARIN-CARIB</a:t>
            </a:r>
            <a:r>
              <a:rPr lang="en-IE" b="1" dirty="0">
                <a:solidFill>
                  <a:schemeClr val="bg1"/>
                </a:solidFill>
              </a:rPr>
              <a:t>	</a:t>
            </a:r>
            <a:r>
              <a:rPr lang="en-IE" b="1" dirty="0" smtClean="0">
                <a:solidFill>
                  <a:schemeClr val="bg1"/>
                </a:solidFill>
              </a:rPr>
              <a:t>25 jurisdictions</a:t>
            </a:r>
          </a:p>
          <a:p>
            <a:pPr>
              <a:buFont typeface="Arial" panose="020B0604020202020204" pitchFamily="34" charset="0"/>
              <a:buChar char="•"/>
              <a:defRPr/>
            </a:pPr>
            <a:r>
              <a:rPr lang="en-IE" b="1" dirty="0" smtClean="0">
                <a:solidFill>
                  <a:schemeClr val="bg1"/>
                </a:solidFill>
              </a:rPr>
              <a:t>153 without the doubles</a:t>
            </a:r>
          </a:p>
          <a:p>
            <a:pPr>
              <a:buFont typeface="Arial" panose="020B0604020202020204" pitchFamily="34" charset="0"/>
              <a:buChar char="•"/>
              <a:defRPr/>
            </a:pPr>
            <a:endParaRPr lang="en-IE" b="1" dirty="0"/>
          </a:p>
          <a:p>
            <a:pPr>
              <a:buFont typeface="Arial" panose="020B0604020202020204" pitchFamily="34" charset="0"/>
              <a:buChar char="•"/>
              <a:defRPr/>
            </a:pPr>
            <a:endParaRPr lang="en-I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6316" y="1688997"/>
            <a:ext cx="2268537" cy="938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316" y="2619428"/>
            <a:ext cx="2289381" cy="7792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0585" y="3369786"/>
            <a:ext cx="1143692" cy="1152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6316" y="3367388"/>
            <a:ext cx="1135077" cy="11545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6315" y="4521914"/>
            <a:ext cx="2257683" cy="1103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6315" y="5623613"/>
            <a:ext cx="1144691" cy="1100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31006" y="5625227"/>
            <a:ext cx="1101485" cy="10987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5023562"/>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brightnessContrast bright="-18000"/>
                    </a14:imgEffect>
                  </a14:imgLayer>
                </a14:imgProps>
              </a:ext>
              <a:ext uri="{28A0092B-C50C-407E-A947-70E740481C1C}">
                <a14:useLocalDpi xmlns:a14="http://schemas.microsoft.com/office/drawing/2010/main"/>
              </a:ext>
            </a:extLst>
          </a:blip>
          <a:stretch>
            <a:fillRect/>
          </a:stretch>
        </p:blipFill>
        <p:spPr>
          <a:xfrm>
            <a:off x="714" y="0"/>
            <a:ext cx="9142572" cy="6858000"/>
          </a:xfrm>
          <a:prstGeom prst="rect">
            <a:avLst/>
          </a:prstGeom>
        </p:spPr>
      </p:pic>
      <p:pic>
        <p:nvPicPr>
          <p:cNvPr id="8" name="Picture 85" descr="M:\Images\Logos\EUROPOL LOGOS\PNG\Europol_Logo_Dia white background.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00800" y="164174"/>
            <a:ext cx="2590800" cy="23682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0800000">
            <a:off x="10953" y="-1"/>
            <a:ext cx="9142572" cy="6858000"/>
          </a:xfrm>
          <a:prstGeom prst="rect">
            <a:avLst/>
          </a:prstGeom>
        </p:spPr>
      </p:pic>
      <p:pic>
        <p:nvPicPr>
          <p:cNvPr id="20" name="Picture 1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7486" y="0"/>
            <a:ext cx="9142572" cy="6858000"/>
          </a:xfrm>
          <a:prstGeom prst="rect">
            <a:avLst/>
          </a:prstGeom>
        </p:spPr>
      </p:pic>
      <p:sp>
        <p:nvSpPr>
          <p:cNvPr id="19" name="Title 1"/>
          <p:cNvSpPr txBox="1">
            <a:spLocks/>
          </p:cNvSpPr>
          <p:nvPr/>
        </p:nvSpPr>
        <p:spPr>
          <a:xfrm>
            <a:off x="-304800" y="1560016"/>
            <a:ext cx="5029200" cy="4852610"/>
          </a:xfrm>
          <a:prstGeom prst="rect">
            <a:avLst/>
          </a:prstGeom>
        </p:spPr>
        <p:txBody>
          <a:bodyPr wrap="square" rtlCol="0">
            <a:spAutoFit/>
          </a:bodyPr>
          <a:lstStyle>
            <a:lvl1pPr algn="ctr" defTabSz="914400" rtl="0" eaLnBrk="1" latinLnBrk="0" hangingPunct="1">
              <a:spcBef>
                <a:spcPct val="0"/>
              </a:spcBef>
              <a:buNone/>
              <a:defRPr sz="4400" kern="1200">
                <a:solidFill>
                  <a:schemeClr val="bg1"/>
                </a:solidFill>
                <a:latin typeface="Cambria" panose="02040503050406030204" pitchFamily="18" charset="0"/>
                <a:ea typeface="+mj-ea"/>
                <a:cs typeface="+mj-cs"/>
              </a:defRPr>
            </a:lvl1pPr>
          </a:lstStyle>
          <a:p>
            <a:pPr marL="811213" lvl="1"/>
            <a:endParaRPr lang="en-GB" altLang="en-US" sz="3200" b="1" spc="300" baseline="30000" dirty="0" smtClean="0">
              <a:solidFill>
                <a:srgbClr val="EFD82D"/>
              </a:solidFill>
              <a:latin typeface="Cambria" panose="02040503050406030204" pitchFamily="18" charset="0"/>
              <a:ea typeface="+mj-ea"/>
              <a:cs typeface="+mj-cs"/>
            </a:endParaRPr>
          </a:p>
          <a:p>
            <a:pPr marL="811213" lvl="1"/>
            <a:endParaRPr lang="en-GB" altLang="en-US" sz="3200" b="1" spc="300" baseline="30000" dirty="0" smtClean="0">
              <a:solidFill>
                <a:srgbClr val="EFD82D"/>
              </a:solidFill>
              <a:ea typeface="+mj-ea"/>
              <a:cs typeface="+mj-cs"/>
            </a:endParaRPr>
          </a:p>
          <a:p>
            <a:pPr marL="811213" algn="l"/>
            <a:endParaRPr lang="en-GB" sz="3200" b="1" spc="100" baseline="30000" dirty="0" smtClean="0">
              <a:latin typeface="+mn-lt"/>
            </a:endParaRPr>
          </a:p>
          <a:p>
            <a:pPr marL="811213" lvl="1"/>
            <a:r>
              <a:rPr lang="en-GB" sz="3200" b="1" spc="100" baseline="30000" dirty="0" smtClean="0">
                <a:solidFill>
                  <a:schemeClr val="bg1"/>
                </a:solidFill>
                <a:ea typeface="+mj-ea"/>
                <a:cs typeface="+mj-cs"/>
              </a:rPr>
              <a:t>- identify </a:t>
            </a:r>
            <a:r>
              <a:rPr lang="en-GB" sz="3200" b="1" spc="100" baseline="30000" dirty="0">
                <a:solidFill>
                  <a:schemeClr val="bg1"/>
                </a:solidFill>
                <a:ea typeface="+mj-ea"/>
                <a:cs typeface="+mj-cs"/>
              </a:rPr>
              <a:t>the decision-makers within criminal organisations, which are rarely investigated and prosecuted;  </a:t>
            </a:r>
            <a:endParaRPr lang="en-GB" sz="3200" b="1" spc="100" baseline="30000" dirty="0" smtClean="0">
              <a:solidFill>
                <a:schemeClr val="bg1"/>
              </a:solidFill>
              <a:ea typeface="+mj-ea"/>
              <a:cs typeface="+mj-cs"/>
            </a:endParaRPr>
          </a:p>
          <a:p>
            <a:pPr marL="811213" lvl="1"/>
            <a:endParaRPr lang="en-GB" sz="3200" b="1" spc="100" baseline="30000" dirty="0" smtClean="0">
              <a:solidFill>
                <a:schemeClr val="bg1"/>
              </a:solidFill>
              <a:ea typeface="+mj-ea"/>
              <a:cs typeface="+mj-cs"/>
            </a:endParaRPr>
          </a:p>
          <a:p>
            <a:pPr marL="811213" lvl="1"/>
            <a:r>
              <a:rPr lang="en-GB" sz="3200" b="1" spc="100" baseline="30000" dirty="0" smtClean="0">
                <a:solidFill>
                  <a:schemeClr val="bg1"/>
                </a:solidFill>
                <a:ea typeface="+mj-ea"/>
                <a:cs typeface="+mj-cs"/>
              </a:rPr>
              <a:t>- prevent that criminal wealth may be used to finance other criminal activities;</a:t>
            </a:r>
          </a:p>
          <a:p>
            <a:pPr marL="811213" lvl="1"/>
            <a:endParaRPr lang="en-GB" sz="3200" b="1" spc="100" baseline="30000" dirty="0">
              <a:solidFill>
                <a:schemeClr val="bg1"/>
              </a:solidFill>
              <a:ea typeface="+mj-ea"/>
              <a:cs typeface="+mj-cs"/>
            </a:endParaRPr>
          </a:p>
          <a:p>
            <a:pPr marL="811213" lvl="1"/>
            <a:r>
              <a:rPr lang="en-GB" sz="3200" b="1" spc="100" baseline="30000" dirty="0">
                <a:solidFill>
                  <a:schemeClr val="bg1"/>
                </a:solidFill>
                <a:ea typeface="+mj-ea"/>
                <a:cs typeface="+mj-cs"/>
              </a:rPr>
              <a:t>- </a:t>
            </a:r>
            <a:r>
              <a:rPr lang="en-GB" sz="3200" b="1" spc="100" baseline="30000" dirty="0" smtClean="0">
                <a:solidFill>
                  <a:schemeClr val="bg1"/>
                </a:solidFill>
                <a:ea typeface="+mj-ea"/>
                <a:cs typeface="+mj-cs"/>
              </a:rPr>
              <a:t>remove </a:t>
            </a:r>
            <a:r>
              <a:rPr lang="en-GB" sz="3200" b="1" spc="100" baseline="30000" dirty="0">
                <a:solidFill>
                  <a:schemeClr val="bg1"/>
                </a:solidFill>
                <a:ea typeface="+mj-ea"/>
                <a:cs typeface="+mj-cs"/>
              </a:rPr>
              <a:t>negative role models from local  </a:t>
            </a:r>
            <a:r>
              <a:rPr lang="en-GB" sz="3200" b="1" spc="100" baseline="30000" dirty="0" smtClean="0">
                <a:solidFill>
                  <a:schemeClr val="bg1"/>
                </a:solidFill>
                <a:ea typeface="+mj-ea"/>
                <a:cs typeface="+mj-cs"/>
              </a:rPr>
              <a:t>communities.</a:t>
            </a:r>
          </a:p>
        </p:txBody>
      </p:sp>
      <p:sp>
        <p:nvSpPr>
          <p:cNvPr id="25" name="Title 1"/>
          <p:cNvSpPr txBox="1">
            <a:spLocks/>
          </p:cNvSpPr>
          <p:nvPr/>
        </p:nvSpPr>
        <p:spPr>
          <a:xfrm>
            <a:off x="685800" y="786825"/>
            <a:ext cx="7924800" cy="584775"/>
          </a:xfrm>
          <a:prstGeom prst="rect">
            <a:avLst/>
          </a:prstGeom>
        </p:spPr>
        <p:txBody>
          <a:bodyPr wrap="square" rtlCol="0">
            <a:spAutoFit/>
          </a:bodyPr>
          <a:lstStyle>
            <a:lvl1pPr algn="ctr" defTabSz="914400" rtl="0" eaLnBrk="1" latinLnBrk="0" hangingPunct="1">
              <a:spcBef>
                <a:spcPct val="0"/>
              </a:spcBef>
              <a:buNone/>
              <a:defRPr sz="4400" kern="1200">
                <a:solidFill>
                  <a:schemeClr val="bg1"/>
                </a:solidFill>
                <a:latin typeface="Cambria" panose="02040503050406030204" pitchFamily="18" charset="0"/>
                <a:ea typeface="+mj-ea"/>
                <a:cs typeface="+mj-cs"/>
              </a:defRPr>
            </a:lvl1pPr>
          </a:lstStyle>
          <a:p>
            <a:pPr algn="l">
              <a:defRPr/>
            </a:pPr>
            <a:r>
              <a:rPr lang="en-GB" sz="3200" b="1" spc="300" dirty="0" smtClean="0">
                <a:latin typeface="+mn-lt"/>
              </a:rPr>
              <a:t>Why focus on crime proceeds?</a:t>
            </a:r>
            <a:endParaRPr lang="en-GB" sz="3200" b="1" spc="300" dirty="0">
              <a:latin typeface="+mn-lt"/>
            </a:endParaRPr>
          </a:p>
        </p:txBody>
      </p:sp>
      <p:graphicFrame>
        <p:nvGraphicFramePr>
          <p:cNvPr id="32" name="Diagram 31"/>
          <p:cNvGraphicFramePr/>
          <p:nvPr>
            <p:extLst/>
          </p:nvPr>
        </p:nvGraphicFramePr>
        <p:xfrm>
          <a:off x="152400" y="110185"/>
          <a:ext cx="6172200" cy="3470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82239" y="1371600"/>
            <a:ext cx="4222392" cy="5287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itle 1"/>
          <p:cNvSpPr txBox="1">
            <a:spLocks/>
          </p:cNvSpPr>
          <p:nvPr/>
        </p:nvSpPr>
        <p:spPr>
          <a:xfrm>
            <a:off x="609600" y="1828800"/>
            <a:ext cx="7924800" cy="400110"/>
          </a:xfrm>
          <a:prstGeom prst="rect">
            <a:avLst/>
          </a:prstGeom>
        </p:spPr>
        <p:txBody>
          <a:bodyPr wrap="square" rtlCol="0">
            <a:spAutoFit/>
          </a:bodyPr>
          <a:lstStyle>
            <a:lvl1pPr algn="ctr" defTabSz="914400" rtl="0" eaLnBrk="1" latinLnBrk="0" hangingPunct="1">
              <a:spcBef>
                <a:spcPct val="0"/>
              </a:spcBef>
              <a:buNone/>
              <a:defRPr sz="4400" kern="1200">
                <a:solidFill>
                  <a:schemeClr val="bg1"/>
                </a:solidFill>
                <a:latin typeface="Cambria" panose="02040503050406030204" pitchFamily="18" charset="0"/>
                <a:ea typeface="+mj-ea"/>
                <a:cs typeface="+mj-cs"/>
              </a:defRPr>
            </a:lvl1pPr>
          </a:lstStyle>
          <a:p>
            <a:pPr algn="l">
              <a:defRPr/>
            </a:pPr>
            <a:r>
              <a:rPr lang="en-GB" sz="2000" b="1" spc="300" dirty="0" smtClean="0">
                <a:solidFill>
                  <a:srgbClr val="EFD82D"/>
                </a:solidFill>
                <a:latin typeface="+mn-lt"/>
              </a:rPr>
              <a:t>Effective way to:</a:t>
            </a:r>
            <a:endParaRPr lang="en-GB" sz="2000" b="1" spc="300" dirty="0">
              <a:solidFill>
                <a:srgbClr val="EFD82D"/>
              </a:solidFill>
              <a:latin typeface="+mn-lt"/>
            </a:endParaRPr>
          </a:p>
        </p:txBody>
      </p:sp>
    </p:spTree>
    <p:extLst>
      <p:ext uri="{BB962C8B-B14F-4D97-AF65-F5344CB8AC3E}">
        <p14:creationId xmlns:p14="http://schemas.microsoft.com/office/powerpoint/2010/main" val="1434419364"/>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brightnessContrast bright="-18000"/>
                    </a14:imgEffect>
                  </a14:imgLayer>
                </a14:imgProps>
              </a:ext>
              <a:ext uri="{28A0092B-C50C-407E-A947-70E740481C1C}">
                <a14:useLocalDpi xmlns:a14="http://schemas.microsoft.com/office/drawing/2010/main"/>
              </a:ext>
            </a:extLst>
          </a:blip>
          <a:stretch>
            <a:fillRect/>
          </a:stretch>
        </p:blipFill>
        <p:spPr>
          <a:xfrm>
            <a:off x="9895" y="0"/>
            <a:ext cx="9142572" cy="6858000"/>
          </a:xfrm>
          <a:prstGeom prst="rect">
            <a:avLst/>
          </a:prstGeom>
        </p:spPr>
      </p:pic>
      <p:pic>
        <p:nvPicPr>
          <p:cNvPr id="8" name="Picture 85" descr="M:\Images\Logos\EUROPOL LOGOS\PNG\Europol_Logo_Dia white background.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00800" y="164174"/>
            <a:ext cx="2590800" cy="236829"/>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1" name="Diagram 20"/>
          <p:cNvGraphicFramePr/>
          <p:nvPr>
            <p:extLst>
              <p:ext uri="{D42A27DB-BD31-4B8C-83A1-F6EECF244321}">
                <p14:modId xmlns:p14="http://schemas.microsoft.com/office/powerpoint/2010/main" val="3998125694"/>
              </p:ext>
            </p:extLst>
          </p:nvPr>
        </p:nvGraphicFramePr>
        <p:xfrm>
          <a:off x="914400" y="914400"/>
          <a:ext cx="7072489" cy="3276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40067318"/>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399986" y="365126"/>
            <a:ext cx="8456844" cy="6461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nl-NL"/>
          </a:p>
        </p:txBody>
      </p:sp>
      <p:sp>
        <p:nvSpPr>
          <p:cNvPr id="11266" name="Text Box 2"/>
          <p:cNvSpPr txBox="1">
            <a:spLocks noChangeArrowheads="1"/>
          </p:cNvSpPr>
          <p:nvPr/>
        </p:nvSpPr>
        <p:spPr bwMode="auto">
          <a:xfrm>
            <a:off x="464453" y="215901"/>
            <a:ext cx="8373330" cy="56880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lvl1pPr marL="228600" indent="-182563">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b="1">
                <a:solidFill>
                  <a:srgbClr val="FFFFFF"/>
                </a:solidFill>
                <a:latin typeface="Calibri" charset="0"/>
                <a:ea typeface="ＭＳ Ｐゴシック" charset="0"/>
                <a:cs typeface="Microsoft YaHei" charset="0"/>
              </a:defRPr>
            </a:lvl1pPr>
            <a:lvl2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b="1">
                <a:solidFill>
                  <a:srgbClr val="FFFFFF"/>
                </a:solidFill>
                <a:latin typeface="Calibri" charset="0"/>
                <a:ea typeface="ＭＳ Ｐゴシック" charset="0"/>
                <a:cs typeface="Microsoft YaHei" charset="0"/>
              </a:defRPr>
            </a:lvl2pPr>
            <a:lvl3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b="1">
                <a:solidFill>
                  <a:srgbClr val="FFFFFF"/>
                </a:solidFill>
                <a:latin typeface="Calibri" charset="0"/>
                <a:ea typeface="ＭＳ Ｐゴシック" charset="0"/>
                <a:cs typeface="Microsoft YaHei" charset="0"/>
              </a:defRPr>
            </a:lvl3pPr>
            <a:lvl4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b="1">
                <a:solidFill>
                  <a:srgbClr val="FFFFFF"/>
                </a:solidFill>
                <a:latin typeface="Calibri" charset="0"/>
                <a:ea typeface="ＭＳ Ｐゴシック" charset="0"/>
                <a:cs typeface="Microsoft YaHei" charset="0"/>
              </a:defRPr>
            </a:lvl4pPr>
            <a:lvl5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b="1">
                <a:solidFill>
                  <a:srgbClr val="FFFFFF"/>
                </a:solidFill>
                <a:latin typeface="Calibri" charset="0"/>
                <a:ea typeface="ＭＳ Ｐゴシック" charset="0"/>
                <a:cs typeface="Microsoft YaHei" charset="0"/>
              </a:defRPr>
            </a:lvl5pPr>
            <a:lvl6pPr marL="2514600" indent="-228600" algn="just" defTabSz="449263" eaLnBrk="0" fontAlgn="base" hangingPunct="0">
              <a:spcBef>
                <a:spcPct val="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b="1">
                <a:solidFill>
                  <a:srgbClr val="FFFFFF"/>
                </a:solidFill>
                <a:latin typeface="Calibri" charset="0"/>
                <a:ea typeface="ＭＳ Ｐゴシック" charset="0"/>
                <a:cs typeface="Microsoft YaHei" charset="0"/>
              </a:defRPr>
            </a:lvl6pPr>
            <a:lvl7pPr marL="2971800" indent="-228600" algn="just" defTabSz="449263" eaLnBrk="0" fontAlgn="base" hangingPunct="0">
              <a:spcBef>
                <a:spcPct val="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b="1">
                <a:solidFill>
                  <a:srgbClr val="FFFFFF"/>
                </a:solidFill>
                <a:latin typeface="Calibri" charset="0"/>
                <a:ea typeface="ＭＳ Ｐゴシック" charset="0"/>
                <a:cs typeface="Microsoft YaHei" charset="0"/>
              </a:defRPr>
            </a:lvl7pPr>
            <a:lvl8pPr marL="3429000" indent="-228600" algn="just" defTabSz="449263" eaLnBrk="0" fontAlgn="base" hangingPunct="0">
              <a:spcBef>
                <a:spcPct val="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b="1">
                <a:solidFill>
                  <a:srgbClr val="FFFFFF"/>
                </a:solidFill>
                <a:latin typeface="Calibri" charset="0"/>
                <a:ea typeface="ＭＳ Ｐゴシック" charset="0"/>
                <a:cs typeface="Microsoft YaHei" charset="0"/>
              </a:defRPr>
            </a:lvl8pPr>
            <a:lvl9pPr marL="3886200" indent="-228600" algn="just" defTabSz="449263" eaLnBrk="0" fontAlgn="base" hangingPunct="0">
              <a:spcBef>
                <a:spcPct val="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b="1">
                <a:solidFill>
                  <a:srgbClr val="FFFFFF"/>
                </a:solidFill>
                <a:latin typeface="Calibri" charset="0"/>
                <a:ea typeface="ＭＳ Ｐゴシック" charset="0"/>
                <a:cs typeface="Microsoft YaHei" charset="0"/>
              </a:defRPr>
            </a:lvl9pPr>
          </a:lstStyle>
          <a:p>
            <a:pPr eaLnBrk="1" hangingPunct="1">
              <a:lnSpc>
                <a:spcPct val="90000"/>
              </a:lnSpc>
              <a:spcBef>
                <a:spcPts val="1000"/>
              </a:spcBef>
              <a:buClrTx/>
              <a:buFontTx/>
              <a:buNone/>
            </a:pPr>
            <a:endParaRPr lang="fr-FR" sz="2600" b="0" u="sng" dirty="0" smtClean="0"/>
          </a:p>
          <a:p>
            <a:pPr eaLnBrk="1" hangingPunct="1">
              <a:lnSpc>
                <a:spcPct val="90000"/>
              </a:lnSpc>
              <a:spcBef>
                <a:spcPts val="1000"/>
              </a:spcBef>
              <a:buClrTx/>
              <a:buFontTx/>
              <a:buNone/>
            </a:pPr>
            <a:r>
              <a:rPr lang="fr-FR" sz="2600" b="0" u="sng" dirty="0" smtClean="0"/>
              <a:t>1</a:t>
            </a:r>
            <a:r>
              <a:rPr lang="fr-FR" sz="2600" b="0" u="sng" dirty="0"/>
              <a:t>. </a:t>
            </a:r>
            <a:r>
              <a:rPr lang="fr-FR" sz="2600" b="0" u="sng" dirty="0" err="1"/>
              <a:t>Studying</a:t>
            </a:r>
            <a:r>
              <a:rPr lang="fr-FR" sz="2600" b="0" u="sng" dirty="0"/>
              <a:t> </a:t>
            </a:r>
            <a:r>
              <a:rPr lang="fr-FR" sz="2600" b="0" u="sng" dirty="0" err="1"/>
              <a:t>criminal</a:t>
            </a:r>
            <a:r>
              <a:rPr lang="fr-FR" sz="2600" b="0" u="sng" dirty="0"/>
              <a:t> modus </a:t>
            </a:r>
            <a:r>
              <a:rPr lang="fr-FR" sz="2600" b="0" u="sng" dirty="0" err="1"/>
              <a:t>operandi</a:t>
            </a:r>
            <a:r>
              <a:rPr lang="fr-FR" sz="2600" b="0" u="sng" dirty="0"/>
              <a:t> and </a:t>
            </a:r>
            <a:r>
              <a:rPr lang="fr-FR" sz="2600" b="0" u="sng" dirty="0" err="1"/>
              <a:t>OCGs</a:t>
            </a:r>
            <a:r>
              <a:rPr lang="fr-FR" sz="2600" b="0" u="sng" dirty="0"/>
              <a:t> </a:t>
            </a:r>
            <a:r>
              <a:rPr lang="fr-FR" sz="2600" b="0" u="sng" dirty="0" err="1"/>
              <a:t>specialized</a:t>
            </a:r>
            <a:r>
              <a:rPr lang="fr-FR" sz="2600" b="0" u="sng" dirty="0"/>
              <a:t> in money </a:t>
            </a:r>
            <a:r>
              <a:rPr lang="fr-FR" sz="2600" b="0" u="sng" dirty="0" err="1"/>
              <a:t>laundering</a:t>
            </a:r>
            <a:endParaRPr lang="fr-FR" sz="2600" b="0" u="sng" dirty="0"/>
          </a:p>
          <a:p>
            <a:pPr eaLnBrk="1" hangingPunct="1">
              <a:lnSpc>
                <a:spcPct val="90000"/>
              </a:lnSpc>
              <a:spcBef>
                <a:spcPts val="1000"/>
              </a:spcBef>
              <a:buClrTx/>
              <a:buFontTx/>
              <a:buNone/>
            </a:pPr>
            <a:endParaRPr lang="fr-FR" sz="2400" b="0" u="sng" dirty="0">
              <a:solidFill>
                <a:srgbClr val="000000"/>
              </a:solidFill>
            </a:endParaRPr>
          </a:p>
          <a:p>
            <a:pPr eaLnBrk="1" hangingPunct="1">
              <a:lnSpc>
                <a:spcPct val="90000"/>
              </a:lnSpc>
              <a:buClrTx/>
              <a:buFontTx/>
              <a:buNone/>
            </a:pPr>
            <a:r>
              <a:rPr lang="fr-FR" sz="2200" b="0" dirty="0"/>
              <a:t>The final </a:t>
            </a:r>
            <a:r>
              <a:rPr lang="fr-FR" sz="2200" b="0" dirty="0" err="1"/>
              <a:t>aim</a:t>
            </a:r>
            <a:r>
              <a:rPr lang="fr-FR" sz="2200" b="0" dirty="0"/>
              <a:t> of all </a:t>
            </a:r>
            <a:r>
              <a:rPr lang="fr-FR" sz="2200" b="0" dirty="0" err="1"/>
              <a:t>OCGs</a:t>
            </a:r>
            <a:r>
              <a:rPr lang="fr-FR" sz="2200" b="0" dirty="0"/>
              <a:t> </a:t>
            </a:r>
            <a:r>
              <a:rPr lang="fr-FR" sz="2200" b="0" dirty="0" err="1"/>
              <a:t>is</a:t>
            </a:r>
            <a:r>
              <a:rPr lang="fr-FR" sz="2200" b="0" dirty="0"/>
              <a:t> profit.</a:t>
            </a:r>
          </a:p>
          <a:p>
            <a:pPr eaLnBrk="1" hangingPunct="1">
              <a:lnSpc>
                <a:spcPct val="90000"/>
              </a:lnSpc>
              <a:buClrTx/>
              <a:buFontTx/>
              <a:buNone/>
            </a:pPr>
            <a:r>
              <a:rPr lang="fr-FR" sz="2200" b="0" dirty="0"/>
              <a:t>Money </a:t>
            </a:r>
            <a:r>
              <a:rPr lang="fr-FR" sz="2200" b="0" dirty="0" err="1"/>
              <a:t>laundering</a:t>
            </a:r>
            <a:r>
              <a:rPr lang="fr-FR" sz="2200" b="0" dirty="0"/>
              <a:t> </a:t>
            </a:r>
            <a:r>
              <a:rPr lang="fr-FR" sz="2200" b="0" dirty="0" err="1"/>
              <a:t>is</a:t>
            </a:r>
            <a:r>
              <a:rPr lang="fr-FR" sz="2200" b="0" dirty="0"/>
              <a:t>, by </a:t>
            </a:r>
            <a:r>
              <a:rPr lang="fr-FR" sz="2200" b="0" dirty="0" err="1"/>
              <a:t>definition</a:t>
            </a:r>
            <a:r>
              <a:rPr lang="fr-FR" sz="2200" b="0" dirty="0"/>
              <a:t>, a </a:t>
            </a:r>
            <a:r>
              <a:rPr lang="fr-FR" sz="2200" b="0" dirty="0" err="1"/>
              <a:t>common</a:t>
            </a:r>
            <a:r>
              <a:rPr lang="fr-FR" sz="2200" b="0" dirty="0"/>
              <a:t> </a:t>
            </a:r>
            <a:r>
              <a:rPr lang="fr-FR" sz="2200" b="0" dirty="0" err="1"/>
              <a:t>denominator</a:t>
            </a:r>
            <a:r>
              <a:rPr lang="fr-FR" sz="2200" b="0" dirty="0"/>
              <a:t> to all </a:t>
            </a:r>
            <a:r>
              <a:rPr lang="fr-FR" sz="2200" b="0" dirty="0" err="1"/>
              <a:t>criminal</a:t>
            </a:r>
            <a:r>
              <a:rPr lang="fr-FR" sz="2200" b="0" dirty="0"/>
              <a:t> </a:t>
            </a:r>
            <a:r>
              <a:rPr lang="fr-FR" sz="2200" b="0" dirty="0" err="1"/>
              <a:t>activities</a:t>
            </a:r>
            <a:r>
              <a:rPr lang="fr-FR" sz="2200" b="0" dirty="0"/>
              <a:t> = cross-</a:t>
            </a:r>
            <a:r>
              <a:rPr lang="fr-FR" sz="2200" b="0" dirty="0" err="1"/>
              <a:t>cutting</a:t>
            </a:r>
            <a:r>
              <a:rPr lang="fr-FR" sz="2200" b="0" dirty="0"/>
              <a:t> </a:t>
            </a:r>
            <a:r>
              <a:rPr lang="fr-FR" sz="2200" b="0" dirty="0" err="1"/>
              <a:t>offence</a:t>
            </a:r>
            <a:r>
              <a:rPr lang="fr-FR" sz="2200" b="0" dirty="0"/>
              <a:t>.</a:t>
            </a:r>
          </a:p>
          <a:p>
            <a:pPr eaLnBrk="1" hangingPunct="1">
              <a:lnSpc>
                <a:spcPct val="90000"/>
              </a:lnSpc>
              <a:buClrTx/>
              <a:buFontTx/>
              <a:buNone/>
            </a:pPr>
            <a:endParaRPr lang="fr-FR" sz="2200" b="0" dirty="0"/>
          </a:p>
          <a:p>
            <a:pPr eaLnBrk="1" hangingPunct="1">
              <a:lnSpc>
                <a:spcPct val="90000"/>
              </a:lnSpc>
              <a:buClrTx/>
              <a:buFontTx/>
              <a:buNone/>
            </a:pPr>
            <a:r>
              <a:rPr lang="fr-FR" sz="2200" b="0" dirty="0"/>
              <a:t>Main </a:t>
            </a:r>
            <a:r>
              <a:rPr lang="fr-FR" sz="2200" b="0" dirty="0" err="1"/>
              <a:t>phenomena</a:t>
            </a:r>
            <a:r>
              <a:rPr lang="fr-FR" sz="2200" b="0" dirty="0"/>
              <a:t> </a:t>
            </a:r>
            <a:r>
              <a:rPr lang="fr-FR" sz="2200" b="0" dirty="0" err="1"/>
              <a:t>analyzed</a:t>
            </a:r>
            <a:r>
              <a:rPr lang="fr-FR" sz="2200" b="0" dirty="0"/>
              <a:t> in the </a:t>
            </a:r>
            <a:r>
              <a:rPr lang="fr-FR" sz="2200" b="0" dirty="0" err="1"/>
              <a:t>framework</a:t>
            </a:r>
            <a:r>
              <a:rPr lang="fr-FR" sz="2200" b="0" dirty="0"/>
              <a:t> of EMPACT CFMLAR :</a:t>
            </a:r>
          </a:p>
          <a:p>
            <a:pPr eaLnBrk="1" hangingPunct="1">
              <a:lnSpc>
                <a:spcPct val="90000"/>
              </a:lnSpc>
              <a:buClrTx/>
              <a:buFontTx/>
              <a:buNone/>
            </a:pPr>
            <a:r>
              <a:rPr lang="fr-FR" sz="2200" b="0" dirty="0"/>
              <a:t>- </a:t>
            </a:r>
            <a:r>
              <a:rPr lang="fr-FR" sz="2200" b="0" dirty="0" err="1"/>
              <a:t>community</a:t>
            </a:r>
            <a:r>
              <a:rPr lang="fr-FR" sz="2200" b="0" dirty="0"/>
              <a:t> </a:t>
            </a:r>
            <a:r>
              <a:rPr lang="fr-FR" sz="2200" b="0" dirty="0" err="1"/>
              <a:t>driven</a:t>
            </a:r>
            <a:r>
              <a:rPr lang="fr-FR" sz="2200" b="0" dirty="0"/>
              <a:t> money </a:t>
            </a:r>
            <a:r>
              <a:rPr lang="fr-FR" sz="2200" b="0" dirty="0" err="1"/>
              <a:t>laundering</a:t>
            </a:r>
            <a:r>
              <a:rPr lang="fr-FR" sz="2200" b="0" dirty="0"/>
              <a:t> </a:t>
            </a:r>
            <a:r>
              <a:rPr lang="fr-FR" sz="2200" b="0" dirty="0" err="1"/>
              <a:t>syndicates</a:t>
            </a:r>
            <a:endParaRPr lang="fr-FR" sz="2200" b="0" dirty="0"/>
          </a:p>
          <a:p>
            <a:pPr eaLnBrk="1" hangingPunct="1">
              <a:lnSpc>
                <a:spcPct val="90000"/>
              </a:lnSpc>
              <a:buClrTx/>
              <a:buFontTx/>
              <a:buNone/>
            </a:pPr>
            <a:r>
              <a:rPr lang="fr-FR" sz="2200" b="0" dirty="0"/>
              <a:t>- cash </a:t>
            </a:r>
            <a:r>
              <a:rPr lang="fr-FR" sz="2200" b="0" dirty="0" err="1"/>
              <a:t>collectors</a:t>
            </a:r>
            <a:r>
              <a:rPr lang="fr-FR" sz="2200" b="0" dirty="0"/>
              <a:t> and </a:t>
            </a:r>
            <a:r>
              <a:rPr lang="fr-FR" sz="2200" b="0" dirty="0" err="1"/>
              <a:t>superfacilitators</a:t>
            </a:r>
            <a:endParaRPr lang="fr-FR" sz="2200" b="0" dirty="0"/>
          </a:p>
          <a:p>
            <a:pPr eaLnBrk="1" hangingPunct="1">
              <a:lnSpc>
                <a:spcPct val="90000"/>
              </a:lnSpc>
              <a:buClrTx/>
              <a:buFontTx/>
              <a:buNone/>
            </a:pPr>
            <a:r>
              <a:rPr lang="fr-FR" sz="2200" b="0" dirty="0"/>
              <a:t>- use of gold and </a:t>
            </a:r>
            <a:r>
              <a:rPr lang="fr-FR" sz="2200" b="0" dirty="0" err="1"/>
              <a:t>precious</a:t>
            </a:r>
            <a:r>
              <a:rPr lang="fr-FR" sz="2200" b="0" dirty="0"/>
              <a:t> stones to </a:t>
            </a:r>
            <a:r>
              <a:rPr lang="fr-FR" sz="2200" b="0" dirty="0" err="1"/>
              <a:t>launder</a:t>
            </a:r>
            <a:r>
              <a:rPr lang="fr-FR" sz="2200" b="0" dirty="0"/>
              <a:t> money</a:t>
            </a:r>
          </a:p>
          <a:p>
            <a:pPr eaLnBrk="1" hangingPunct="1">
              <a:lnSpc>
                <a:spcPct val="90000"/>
              </a:lnSpc>
              <a:buClrTx/>
              <a:buFontTx/>
              <a:buNone/>
            </a:pPr>
            <a:r>
              <a:rPr lang="fr-FR" sz="2200" b="0" dirty="0"/>
              <a:t>- use of </a:t>
            </a:r>
            <a:r>
              <a:rPr lang="fr-FR" sz="2200" b="0" dirty="0" err="1"/>
              <a:t>virtual</a:t>
            </a:r>
            <a:r>
              <a:rPr lang="fr-FR" sz="2200" b="0" dirty="0"/>
              <a:t> </a:t>
            </a:r>
            <a:r>
              <a:rPr lang="fr-FR" sz="2200" b="0" dirty="0" err="1"/>
              <a:t>currencies</a:t>
            </a:r>
            <a:r>
              <a:rPr lang="fr-FR" sz="2200" b="0" dirty="0"/>
              <a:t> and </a:t>
            </a:r>
            <a:r>
              <a:rPr lang="fr-FR" sz="2200" b="0" dirty="0" err="1"/>
              <a:t>informal</a:t>
            </a:r>
            <a:r>
              <a:rPr lang="fr-FR" sz="2200" b="0" dirty="0"/>
              <a:t> value </a:t>
            </a:r>
            <a:r>
              <a:rPr lang="fr-FR" sz="2200" b="0" dirty="0" err="1"/>
              <a:t>transfer</a:t>
            </a:r>
            <a:r>
              <a:rPr lang="fr-FR" sz="2200" b="0" dirty="0"/>
              <a:t> </a:t>
            </a:r>
            <a:r>
              <a:rPr lang="fr-FR" sz="2200" b="0" dirty="0" err="1"/>
              <a:t>systems</a:t>
            </a:r>
            <a:endParaRPr lang="fr-FR" sz="2200" b="0" dirty="0"/>
          </a:p>
          <a:p>
            <a:pPr eaLnBrk="1" hangingPunct="1">
              <a:lnSpc>
                <a:spcPct val="90000"/>
              </a:lnSpc>
              <a:buClrTx/>
              <a:buFontTx/>
              <a:buNone/>
            </a:pPr>
            <a:r>
              <a:rPr lang="fr-FR" sz="2200" b="0" dirty="0"/>
              <a:t>- </a:t>
            </a:r>
            <a:r>
              <a:rPr lang="fr-FR" sz="2200" b="0" dirty="0" err="1"/>
              <a:t>professional</a:t>
            </a:r>
            <a:r>
              <a:rPr lang="fr-FR" sz="2200" b="0" dirty="0"/>
              <a:t> </a:t>
            </a:r>
            <a:r>
              <a:rPr lang="fr-FR" sz="2200" b="0" dirty="0" err="1"/>
              <a:t>enablers</a:t>
            </a:r>
            <a:r>
              <a:rPr lang="fr-FR" sz="2200" b="0" dirty="0"/>
              <a:t>’ services to </a:t>
            </a:r>
            <a:r>
              <a:rPr lang="fr-FR" sz="2200" b="0" dirty="0" err="1"/>
              <a:t>OCGs</a:t>
            </a:r>
            <a:endParaRPr lang="fr-FR" sz="2200" b="0" dirty="0"/>
          </a:p>
          <a:p>
            <a:pPr eaLnBrk="1" hangingPunct="1">
              <a:lnSpc>
                <a:spcPct val="90000"/>
              </a:lnSpc>
              <a:buClrTx/>
              <a:buFontTx/>
              <a:buNone/>
            </a:pPr>
            <a:r>
              <a:rPr lang="fr-FR" sz="2200" b="0" dirty="0"/>
              <a:t>- close </a:t>
            </a:r>
            <a:r>
              <a:rPr lang="fr-FR" sz="2200" b="0" dirty="0" err="1"/>
              <a:t>cooperation</a:t>
            </a:r>
            <a:r>
              <a:rPr lang="fr-FR" sz="2200" b="0" dirty="0"/>
              <a:t> </a:t>
            </a:r>
            <a:r>
              <a:rPr lang="fr-FR" sz="2200" b="0" dirty="0" err="1"/>
              <a:t>with</a:t>
            </a:r>
            <a:r>
              <a:rPr lang="fr-FR" sz="2200" b="0" dirty="0"/>
              <a:t> ML </a:t>
            </a:r>
            <a:r>
              <a:rPr lang="fr-FR" sz="2200" b="0" dirty="0" err="1"/>
              <a:t>hotspots</a:t>
            </a:r>
            <a:r>
              <a:rPr lang="fr-FR" sz="2200" b="0" dirty="0"/>
              <a:t> = </a:t>
            </a:r>
            <a:r>
              <a:rPr lang="fr-FR" sz="2200" b="0" dirty="0" err="1"/>
              <a:t>cooperation</a:t>
            </a:r>
            <a:r>
              <a:rPr lang="fr-FR" sz="2200" b="0" dirty="0"/>
              <a:t> </a:t>
            </a:r>
            <a:r>
              <a:rPr lang="fr-FR" sz="2200" b="0" dirty="0" err="1"/>
              <a:t>with</a:t>
            </a:r>
            <a:r>
              <a:rPr lang="fr-FR" sz="2200" b="0" dirty="0"/>
              <a:t> non-EU </a:t>
            </a:r>
            <a:r>
              <a:rPr lang="fr-FR" sz="2200" b="0" dirty="0" err="1"/>
              <a:t>partners</a:t>
            </a:r>
            <a:endParaRPr lang="fr-FR" sz="2200" b="0" dirty="0"/>
          </a:p>
          <a:p>
            <a:pPr eaLnBrk="1" hangingPunct="1">
              <a:lnSpc>
                <a:spcPct val="90000"/>
              </a:lnSpc>
              <a:buClrTx/>
              <a:buFontTx/>
              <a:buNone/>
            </a:pPr>
            <a:endParaRPr lang="fr-FR" sz="2200" b="0" dirty="0"/>
          </a:p>
          <a:p>
            <a:pPr eaLnBrk="1" hangingPunct="1">
              <a:lnSpc>
                <a:spcPct val="90000"/>
              </a:lnSpc>
              <a:buClrTx/>
              <a:buFontTx/>
              <a:buNone/>
            </a:pPr>
            <a:r>
              <a:rPr lang="fr-FR" sz="2200" b="0" dirty="0" err="1"/>
              <a:t>We</a:t>
            </a:r>
            <a:r>
              <a:rPr lang="fr-FR" sz="2200" b="0" dirty="0"/>
              <a:t> </a:t>
            </a:r>
            <a:r>
              <a:rPr lang="fr-FR" sz="2200" b="0" dirty="0" err="1"/>
              <a:t>aim</a:t>
            </a:r>
            <a:r>
              <a:rPr lang="fr-FR" sz="2200" b="0" dirty="0"/>
              <a:t> to </a:t>
            </a:r>
            <a:r>
              <a:rPr lang="fr-FR" sz="2200" b="0" dirty="0" err="1"/>
              <a:t>study</a:t>
            </a:r>
            <a:r>
              <a:rPr lang="fr-FR" sz="2200" b="0" dirty="0"/>
              <a:t> </a:t>
            </a:r>
            <a:r>
              <a:rPr lang="fr-FR" sz="2200" b="0" dirty="0" err="1"/>
              <a:t>these</a:t>
            </a:r>
            <a:r>
              <a:rPr lang="fr-FR" sz="2200" b="0" dirty="0"/>
              <a:t> MO </a:t>
            </a:r>
            <a:r>
              <a:rPr lang="fr-FR" sz="2200" b="0" dirty="0" err="1"/>
              <a:t>simultaneously</a:t>
            </a:r>
            <a:r>
              <a:rPr lang="fr-FR" sz="2200" b="0" dirty="0"/>
              <a:t> </a:t>
            </a:r>
            <a:r>
              <a:rPr lang="fr-FR" sz="2200" b="0" dirty="0" err="1"/>
              <a:t>through</a:t>
            </a:r>
            <a:r>
              <a:rPr lang="fr-FR" sz="2200" b="0" dirty="0"/>
              <a:t> intelligence </a:t>
            </a:r>
            <a:r>
              <a:rPr lang="fr-FR" sz="2200" b="0" dirty="0" err="1"/>
              <a:t>work</a:t>
            </a:r>
            <a:r>
              <a:rPr lang="fr-FR" sz="2200" b="0" dirty="0"/>
              <a:t>, </a:t>
            </a:r>
            <a:r>
              <a:rPr lang="fr-FR" sz="2200" b="0" dirty="0" err="1"/>
              <a:t>operations</a:t>
            </a:r>
            <a:r>
              <a:rPr lang="fr-FR" sz="2200" b="0" dirty="0"/>
              <a:t>, </a:t>
            </a:r>
            <a:r>
              <a:rPr lang="fr-FR" sz="2200" b="0" dirty="0" err="1"/>
              <a:t>cooperation</a:t>
            </a:r>
            <a:r>
              <a:rPr lang="fr-FR" sz="2200" b="0" dirty="0"/>
              <a:t> </a:t>
            </a:r>
            <a:r>
              <a:rPr lang="fr-FR" sz="2200" b="0" dirty="0" err="1"/>
              <a:t>with</a:t>
            </a:r>
            <a:r>
              <a:rPr lang="fr-FR" sz="2200" b="0" dirty="0"/>
              <a:t> non-EU </a:t>
            </a:r>
            <a:r>
              <a:rPr lang="fr-FR" sz="2200" b="0" dirty="0" err="1"/>
              <a:t>partners</a:t>
            </a:r>
            <a:r>
              <a:rPr lang="fr-FR" sz="2200" b="0" dirty="0"/>
              <a:t>...to </a:t>
            </a:r>
            <a:r>
              <a:rPr lang="fr-FR" sz="2200" b="0" dirty="0" err="1"/>
              <a:t>reinforce</a:t>
            </a:r>
            <a:r>
              <a:rPr lang="fr-FR" sz="2200" b="0" dirty="0"/>
              <a:t> </a:t>
            </a:r>
            <a:r>
              <a:rPr lang="fr-FR" sz="2200" b="0" dirty="0" err="1"/>
              <a:t>targeted</a:t>
            </a:r>
            <a:r>
              <a:rPr lang="fr-FR" sz="2200" b="0" dirty="0"/>
              <a:t> LEA action </a:t>
            </a:r>
            <a:r>
              <a:rPr lang="fr-FR" sz="2200" b="0" u="sng" dirty="0"/>
              <a:t>IN ALL CRIME AREAS.</a:t>
            </a:r>
          </a:p>
          <a:p>
            <a:pPr eaLnBrk="1" hangingPunct="1">
              <a:lnSpc>
                <a:spcPct val="90000"/>
              </a:lnSpc>
              <a:buClrTx/>
              <a:buFontTx/>
              <a:buNone/>
            </a:pPr>
            <a:endParaRPr lang="fr-FR" sz="2000" b="0" dirty="0"/>
          </a:p>
          <a:p>
            <a:pPr algn="l" eaLnBrk="1" hangingPunct="1">
              <a:lnSpc>
                <a:spcPct val="90000"/>
              </a:lnSpc>
              <a:spcBef>
                <a:spcPts val="1000"/>
              </a:spcBef>
              <a:buClrTx/>
              <a:buFontTx/>
              <a:buNone/>
            </a:pPr>
            <a:endParaRPr lang="fr-FR" sz="2000" b="0" dirty="0"/>
          </a:p>
        </p:txBody>
      </p:sp>
      <p:sp>
        <p:nvSpPr>
          <p:cNvPr id="11267" name="Text Box 3"/>
          <p:cNvSpPr txBox="1">
            <a:spLocks noChangeArrowheads="1"/>
          </p:cNvSpPr>
          <p:nvPr/>
        </p:nvSpPr>
        <p:spPr bwMode="auto">
          <a:xfrm>
            <a:off x="8244398" y="6356351"/>
            <a:ext cx="612433"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FFFFFF"/>
                </a:solidFill>
                <a:latin typeface="Calibri" charset="0"/>
                <a:ea typeface="ＭＳ Ｐゴシック" charset="0"/>
                <a:cs typeface="Microsoft YaHei"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FFFFFF"/>
                </a:solidFill>
                <a:latin typeface="Calibri" charset="0"/>
                <a:ea typeface="ＭＳ Ｐゴシック" charset="0"/>
                <a:cs typeface="Microsoft YaHei"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FFFFFF"/>
                </a:solidFill>
                <a:latin typeface="Calibri" charset="0"/>
                <a:ea typeface="ＭＳ Ｐゴシック" charset="0"/>
                <a:cs typeface="Microsoft YaHei"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FFFFFF"/>
                </a:solidFill>
                <a:latin typeface="Calibri" charset="0"/>
                <a:ea typeface="ＭＳ Ｐゴシック" charset="0"/>
                <a:cs typeface="Microsoft YaHei"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FFFFFF"/>
                </a:solidFill>
                <a:latin typeface="Calibri" charset="0"/>
                <a:ea typeface="ＭＳ Ｐゴシック" charset="0"/>
                <a:cs typeface="Microsoft YaHei" charset="0"/>
              </a:defRPr>
            </a:lvl5pPr>
            <a:lvl6pPr marL="2514600" indent="-228600" algn="just"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FFFFFF"/>
                </a:solidFill>
                <a:latin typeface="Calibri" charset="0"/>
                <a:ea typeface="ＭＳ Ｐゴシック" charset="0"/>
                <a:cs typeface="Microsoft YaHei" charset="0"/>
              </a:defRPr>
            </a:lvl6pPr>
            <a:lvl7pPr marL="2971800" indent="-228600" algn="just"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FFFFFF"/>
                </a:solidFill>
                <a:latin typeface="Calibri" charset="0"/>
                <a:ea typeface="ＭＳ Ｐゴシック" charset="0"/>
                <a:cs typeface="Microsoft YaHei" charset="0"/>
              </a:defRPr>
            </a:lvl7pPr>
            <a:lvl8pPr marL="3429000" indent="-228600" algn="just"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FFFFFF"/>
                </a:solidFill>
                <a:latin typeface="Calibri" charset="0"/>
                <a:ea typeface="ＭＳ Ｐゴシック" charset="0"/>
                <a:cs typeface="Microsoft YaHei" charset="0"/>
              </a:defRPr>
            </a:lvl8pPr>
            <a:lvl9pPr marL="3886200" indent="-228600" algn="just"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FFFFFF"/>
                </a:solidFill>
                <a:latin typeface="Calibri" charset="0"/>
                <a:ea typeface="ＭＳ Ｐゴシック" charset="0"/>
                <a:cs typeface="Microsoft YaHei" charset="0"/>
              </a:defRPr>
            </a:lvl9pPr>
          </a:lstStyle>
          <a:p>
            <a:pPr algn="r">
              <a:buClrTx/>
              <a:buFontTx/>
              <a:buNone/>
            </a:pPr>
            <a:fld id="{24AEDC2A-F336-B143-9429-F60EF1274DCA}" type="slidenum">
              <a:rPr lang="fr-FR" b="0"/>
              <a:pPr algn="r">
                <a:buClrTx/>
                <a:buFontTx/>
                <a:buNone/>
              </a:pPr>
              <a:t>21</a:t>
            </a:fld>
            <a:endParaRPr lang="fr-FR" b="0"/>
          </a:p>
        </p:txBody>
      </p:sp>
    </p:spTree>
    <p:extLst>
      <p:ext uri="{BB962C8B-B14F-4D97-AF65-F5344CB8AC3E}">
        <p14:creationId xmlns:p14="http://schemas.microsoft.com/office/powerpoint/2010/main" val="289844103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399986" y="365126"/>
            <a:ext cx="8456844" cy="6461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nl-NL"/>
          </a:p>
        </p:txBody>
      </p:sp>
      <p:sp>
        <p:nvSpPr>
          <p:cNvPr id="12290" name="Text Box 2"/>
          <p:cNvSpPr txBox="1">
            <a:spLocks noChangeArrowheads="1"/>
          </p:cNvSpPr>
          <p:nvPr/>
        </p:nvSpPr>
        <p:spPr bwMode="auto">
          <a:xfrm>
            <a:off x="464453" y="576264"/>
            <a:ext cx="8373330" cy="5464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lvl1pPr marL="228600" indent="-182563">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b="1">
                <a:solidFill>
                  <a:srgbClr val="FFFFFF"/>
                </a:solidFill>
                <a:latin typeface="Calibri" charset="0"/>
                <a:ea typeface="ＭＳ Ｐゴシック" charset="0"/>
                <a:cs typeface="Microsoft YaHei" charset="0"/>
              </a:defRPr>
            </a:lvl1pPr>
            <a:lvl2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b="1">
                <a:solidFill>
                  <a:srgbClr val="FFFFFF"/>
                </a:solidFill>
                <a:latin typeface="Calibri" charset="0"/>
                <a:ea typeface="ＭＳ Ｐゴシック" charset="0"/>
                <a:cs typeface="Microsoft YaHei" charset="0"/>
              </a:defRPr>
            </a:lvl2pPr>
            <a:lvl3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b="1">
                <a:solidFill>
                  <a:srgbClr val="FFFFFF"/>
                </a:solidFill>
                <a:latin typeface="Calibri" charset="0"/>
                <a:ea typeface="ＭＳ Ｐゴシック" charset="0"/>
                <a:cs typeface="Microsoft YaHei" charset="0"/>
              </a:defRPr>
            </a:lvl3pPr>
            <a:lvl4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b="1">
                <a:solidFill>
                  <a:srgbClr val="FFFFFF"/>
                </a:solidFill>
                <a:latin typeface="Calibri" charset="0"/>
                <a:ea typeface="ＭＳ Ｐゴシック" charset="0"/>
                <a:cs typeface="Microsoft YaHei" charset="0"/>
              </a:defRPr>
            </a:lvl4pPr>
            <a:lvl5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b="1">
                <a:solidFill>
                  <a:srgbClr val="FFFFFF"/>
                </a:solidFill>
                <a:latin typeface="Calibri" charset="0"/>
                <a:ea typeface="ＭＳ Ｐゴシック" charset="0"/>
                <a:cs typeface="Microsoft YaHei" charset="0"/>
              </a:defRPr>
            </a:lvl5pPr>
            <a:lvl6pPr marL="2514600" indent="-228600" algn="just" defTabSz="449263" eaLnBrk="0" fontAlgn="base" hangingPunct="0">
              <a:spcBef>
                <a:spcPct val="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b="1">
                <a:solidFill>
                  <a:srgbClr val="FFFFFF"/>
                </a:solidFill>
                <a:latin typeface="Calibri" charset="0"/>
                <a:ea typeface="ＭＳ Ｐゴシック" charset="0"/>
                <a:cs typeface="Microsoft YaHei" charset="0"/>
              </a:defRPr>
            </a:lvl6pPr>
            <a:lvl7pPr marL="2971800" indent="-228600" algn="just" defTabSz="449263" eaLnBrk="0" fontAlgn="base" hangingPunct="0">
              <a:spcBef>
                <a:spcPct val="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b="1">
                <a:solidFill>
                  <a:srgbClr val="FFFFFF"/>
                </a:solidFill>
                <a:latin typeface="Calibri" charset="0"/>
                <a:ea typeface="ＭＳ Ｐゴシック" charset="0"/>
                <a:cs typeface="Microsoft YaHei" charset="0"/>
              </a:defRPr>
            </a:lvl7pPr>
            <a:lvl8pPr marL="3429000" indent="-228600" algn="just" defTabSz="449263" eaLnBrk="0" fontAlgn="base" hangingPunct="0">
              <a:spcBef>
                <a:spcPct val="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b="1">
                <a:solidFill>
                  <a:srgbClr val="FFFFFF"/>
                </a:solidFill>
                <a:latin typeface="Calibri" charset="0"/>
                <a:ea typeface="ＭＳ Ｐゴシック" charset="0"/>
                <a:cs typeface="Microsoft YaHei" charset="0"/>
              </a:defRPr>
            </a:lvl8pPr>
            <a:lvl9pPr marL="3886200" indent="-228600" algn="just" defTabSz="449263" eaLnBrk="0" fontAlgn="base" hangingPunct="0">
              <a:spcBef>
                <a:spcPct val="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b="1">
                <a:solidFill>
                  <a:srgbClr val="FFFFFF"/>
                </a:solidFill>
                <a:latin typeface="Calibri" charset="0"/>
                <a:ea typeface="ＭＳ Ｐゴシック" charset="0"/>
                <a:cs typeface="Microsoft YaHei" charset="0"/>
              </a:defRPr>
            </a:lvl9pPr>
          </a:lstStyle>
          <a:p>
            <a:pPr eaLnBrk="1" hangingPunct="1">
              <a:lnSpc>
                <a:spcPct val="90000"/>
              </a:lnSpc>
              <a:buClrTx/>
              <a:buFontTx/>
              <a:buNone/>
            </a:pPr>
            <a:r>
              <a:rPr lang="fr-FR" sz="2600" b="0" u="sng" dirty="0"/>
              <a:t>2.  </a:t>
            </a:r>
            <a:r>
              <a:rPr lang="fr-FR" sz="2600" b="0" u="sng" dirty="0" err="1"/>
              <a:t>Raising</a:t>
            </a:r>
            <a:r>
              <a:rPr lang="fr-FR" sz="2600" b="0" u="sng" dirty="0"/>
              <a:t> </a:t>
            </a:r>
            <a:r>
              <a:rPr lang="fr-FR" sz="2600" b="0" u="sng" dirty="0" err="1"/>
              <a:t>awareness</a:t>
            </a:r>
            <a:r>
              <a:rPr lang="fr-FR" sz="2600" b="0" u="sng" dirty="0"/>
              <a:t>, sharing best practices and intelligence reports </a:t>
            </a:r>
            <a:r>
              <a:rPr lang="fr-FR" sz="2600" b="0" u="sng" dirty="0" err="1"/>
              <a:t>among</a:t>
            </a:r>
            <a:r>
              <a:rPr lang="fr-FR" sz="2600" b="0" u="sng" dirty="0"/>
              <a:t> all EMPACT </a:t>
            </a:r>
            <a:r>
              <a:rPr lang="fr-FR" sz="2600" b="0" u="sng" dirty="0" err="1"/>
              <a:t>priorities</a:t>
            </a:r>
            <a:endParaRPr lang="fr-FR" sz="2600" b="0" u="sng" dirty="0"/>
          </a:p>
          <a:p>
            <a:pPr indent="-195263" eaLnBrk="1" hangingPunct="1">
              <a:lnSpc>
                <a:spcPct val="90000"/>
              </a:lnSpc>
              <a:spcBef>
                <a:spcPts val="1000"/>
              </a:spcBef>
              <a:buClrTx/>
              <a:buFontTx/>
              <a:buNone/>
            </a:pPr>
            <a:endParaRPr lang="fr-FR" sz="2200" b="0" dirty="0"/>
          </a:p>
          <a:p>
            <a:pPr algn="l">
              <a:buClrTx/>
              <a:buFontTx/>
              <a:buNone/>
            </a:pPr>
            <a:r>
              <a:rPr lang="fr-FR" sz="2200" b="0" dirty="0" err="1"/>
              <a:t>Reinforce</a:t>
            </a:r>
            <a:r>
              <a:rPr lang="fr-FR" sz="2200" b="0" dirty="0"/>
              <a:t> </a:t>
            </a:r>
            <a:r>
              <a:rPr lang="fr-FR" sz="2200" b="0" dirty="0" err="1"/>
              <a:t>financial</a:t>
            </a:r>
            <a:r>
              <a:rPr lang="fr-FR" sz="2200" b="0" dirty="0"/>
              <a:t> investigations, </a:t>
            </a:r>
            <a:r>
              <a:rPr lang="fr-FR" sz="2200" b="0" dirty="0" err="1"/>
              <a:t>criminal</a:t>
            </a:r>
            <a:r>
              <a:rPr lang="fr-FR" sz="2200" b="0" dirty="0"/>
              <a:t> </a:t>
            </a:r>
            <a:r>
              <a:rPr lang="fr-FR" sz="2200" b="0" dirty="0" err="1"/>
              <a:t>assets</a:t>
            </a:r>
            <a:r>
              <a:rPr lang="fr-FR" sz="2200" b="0" dirty="0"/>
              <a:t> identification, </a:t>
            </a:r>
            <a:r>
              <a:rPr lang="fr-FR" sz="2200" b="0" dirty="0" err="1"/>
              <a:t>seizure</a:t>
            </a:r>
            <a:r>
              <a:rPr lang="fr-FR" sz="2200" b="0" dirty="0"/>
              <a:t>/confiscation and </a:t>
            </a:r>
            <a:r>
              <a:rPr lang="fr-FR" sz="2200" b="0" dirty="0" err="1"/>
              <a:t>recovery</a:t>
            </a:r>
            <a:r>
              <a:rPr lang="fr-FR" sz="2200" b="0" dirty="0"/>
              <a:t> </a:t>
            </a:r>
            <a:r>
              <a:rPr lang="fr-FR" sz="2200" b="0" dirty="0" err="1"/>
              <a:t>within</a:t>
            </a:r>
            <a:r>
              <a:rPr lang="fr-FR" sz="2200" b="0" dirty="0"/>
              <a:t> ALL crime areas.</a:t>
            </a:r>
          </a:p>
          <a:p>
            <a:pPr algn="l">
              <a:buClrTx/>
              <a:buFontTx/>
              <a:buNone/>
            </a:pPr>
            <a:endParaRPr lang="fr-FR" sz="2200" b="0" dirty="0"/>
          </a:p>
          <a:p>
            <a:pPr algn="l">
              <a:buClrTx/>
              <a:buFontTx/>
              <a:buNone/>
            </a:pPr>
            <a:r>
              <a:rPr lang="fr-FR" sz="2200" b="0" dirty="0"/>
              <a:t>This goal </a:t>
            </a:r>
            <a:r>
              <a:rPr lang="fr-FR" sz="2200" b="0" dirty="0" err="1"/>
              <a:t>is</a:t>
            </a:r>
            <a:r>
              <a:rPr lang="fr-FR" sz="2200" b="0" dirty="0"/>
              <a:t> </a:t>
            </a:r>
            <a:r>
              <a:rPr lang="fr-FR" sz="2200" b="0" dirty="0" err="1"/>
              <a:t>tackled</a:t>
            </a:r>
            <a:r>
              <a:rPr lang="fr-FR" sz="2200" b="0" dirty="0"/>
              <a:t> in multiple </a:t>
            </a:r>
            <a:r>
              <a:rPr lang="fr-FR" sz="2200" b="0" dirty="0" err="1"/>
              <a:t>ways</a:t>
            </a:r>
            <a:r>
              <a:rPr lang="fr-FR" sz="2200" b="0" dirty="0"/>
              <a:t>, </a:t>
            </a:r>
            <a:r>
              <a:rPr lang="fr-FR" sz="2200" b="0" dirty="0" err="1"/>
              <a:t>among</a:t>
            </a:r>
            <a:r>
              <a:rPr lang="fr-FR" sz="2200" b="0" dirty="0"/>
              <a:t> </a:t>
            </a:r>
            <a:r>
              <a:rPr lang="fr-FR" sz="2200" b="0" dirty="0" err="1"/>
              <a:t>which</a:t>
            </a:r>
            <a:r>
              <a:rPr lang="fr-FR" sz="2200" b="0" dirty="0"/>
              <a:t> :</a:t>
            </a:r>
          </a:p>
          <a:p>
            <a:pPr algn="l">
              <a:buClrTx/>
              <a:buFontTx/>
              <a:buNone/>
            </a:pPr>
            <a:r>
              <a:rPr lang="fr-FR" sz="2200" b="0" dirty="0"/>
              <a:t>- </a:t>
            </a:r>
            <a:r>
              <a:rPr lang="fr-FR" sz="2200" b="0" dirty="0" err="1"/>
              <a:t>Awareness</a:t>
            </a:r>
            <a:r>
              <a:rPr lang="fr-FR" sz="2200" b="0" dirty="0"/>
              <a:t> </a:t>
            </a:r>
            <a:r>
              <a:rPr lang="fr-FR" sz="2200" b="0" dirty="0" err="1"/>
              <a:t>raising</a:t>
            </a:r>
            <a:r>
              <a:rPr lang="fr-FR" sz="2200" b="0" dirty="0"/>
              <a:t> in all crime areas and in </a:t>
            </a:r>
            <a:r>
              <a:rPr lang="fr-FR" sz="2200" b="0" dirty="0" err="1"/>
              <a:t>various</a:t>
            </a:r>
            <a:r>
              <a:rPr lang="fr-FR" sz="2200" b="0" dirty="0"/>
              <a:t> fora</a:t>
            </a:r>
          </a:p>
          <a:p>
            <a:pPr algn="l">
              <a:buClrTx/>
              <a:buFontTx/>
              <a:buNone/>
            </a:pPr>
            <a:r>
              <a:rPr lang="fr-FR" sz="2200" b="0" dirty="0"/>
              <a:t>- Sharing intelligence reports</a:t>
            </a:r>
          </a:p>
          <a:p>
            <a:pPr algn="l">
              <a:buClrTx/>
              <a:buFontTx/>
              <a:buNone/>
            </a:pPr>
            <a:r>
              <a:rPr lang="fr-FR" sz="2200" b="0" dirty="0"/>
              <a:t>- </a:t>
            </a:r>
            <a:r>
              <a:rPr lang="fr-FR" sz="2200" b="0" dirty="0" err="1"/>
              <a:t>Coordinating</a:t>
            </a:r>
            <a:r>
              <a:rPr lang="fr-FR" sz="2200" b="0" dirty="0"/>
              <a:t> action </a:t>
            </a:r>
            <a:r>
              <a:rPr lang="fr-FR" sz="2200" b="0" dirty="0" err="1"/>
              <a:t>with</a:t>
            </a:r>
            <a:r>
              <a:rPr lang="fr-FR" sz="2200" b="0" dirty="0"/>
              <a:t> </a:t>
            </a:r>
            <a:r>
              <a:rPr lang="fr-FR" sz="2200" b="0" dirty="0" err="1"/>
              <a:t>other</a:t>
            </a:r>
            <a:r>
              <a:rPr lang="fr-FR" sz="2200" b="0" dirty="0"/>
              <a:t> </a:t>
            </a:r>
            <a:r>
              <a:rPr lang="fr-FR" sz="2200" b="0" dirty="0" err="1"/>
              <a:t>OAPs</a:t>
            </a:r>
            <a:endParaRPr lang="fr-FR" sz="2200" b="0" dirty="0"/>
          </a:p>
          <a:p>
            <a:pPr algn="l">
              <a:buClrTx/>
              <a:buFontTx/>
              <a:buNone/>
            </a:pPr>
            <a:r>
              <a:rPr lang="fr-FR" sz="2200" b="0" dirty="0"/>
              <a:t>- </a:t>
            </a:r>
            <a:r>
              <a:rPr lang="fr-FR" sz="2200" b="0" dirty="0" err="1"/>
              <a:t>Supporting</a:t>
            </a:r>
            <a:r>
              <a:rPr lang="fr-FR" sz="2200" b="0" dirty="0"/>
              <a:t>, </a:t>
            </a:r>
            <a:r>
              <a:rPr lang="fr-FR" sz="2200" b="0" dirty="0" err="1"/>
              <a:t>participating</a:t>
            </a:r>
            <a:r>
              <a:rPr lang="fr-FR" sz="2200" b="0" dirty="0"/>
              <a:t> in </a:t>
            </a:r>
            <a:r>
              <a:rPr lang="fr-FR" sz="2200" b="0" dirty="0" err="1"/>
              <a:t>other</a:t>
            </a:r>
            <a:r>
              <a:rPr lang="fr-FR" sz="2200" b="0" dirty="0"/>
              <a:t> initiatives</a:t>
            </a:r>
          </a:p>
          <a:p>
            <a:pPr algn="l">
              <a:buClrTx/>
              <a:buFontTx/>
              <a:buNone/>
            </a:pPr>
            <a:endParaRPr lang="fr-FR" sz="2400" b="0" dirty="0"/>
          </a:p>
          <a:p>
            <a:pPr indent="-195263" eaLnBrk="1" hangingPunct="1">
              <a:lnSpc>
                <a:spcPct val="90000"/>
              </a:lnSpc>
              <a:spcBef>
                <a:spcPts val="1000"/>
              </a:spcBef>
              <a:buClrTx/>
              <a:buFontTx/>
              <a:buNone/>
            </a:pPr>
            <a:endParaRPr lang="fr-FR" sz="2600" b="0" dirty="0">
              <a:solidFill>
                <a:srgbClr val="000066"/>
              </a:solidFill>
            </a:endParaRPr>
          </a:p>
          <a:p>
            <a:pPr indent="-195263" eaLnBrk="1" hangingPunct="1">
              <a:lnSpc>
                <a:spcPct val="90000"/>
              </a:lnSpc>
              <a:spcBef>
                <a:spcPts val="1000"/>
              </a:spcBef>
              <a:buClrTx/>
              <a:buFontTx/>
              <a:buNone/>
            </a:pPr>
            <a:endParaRPr lang="fr-FR" sz="2600" b="0" dirty="0">
              <a:solidFill>
                <a:srgbClr val="000066"/>
              </a:solidFill>
            </a:endParaRPr>
          </a:p>
        </p:txBody>
      </p:sp>
      <p:sp>
        <p:nvSpPr>
          <p:cNvPr id="12291" name="Text Box 3"/>
          <p:cNvSpPr txBox="1">
            <a:spLocks noChangeArrowheads="1"/>
          </p:cNvSpPr>
          <p:nvPr/>
        </p:nvSpPr>
        <p:spPr bwMode="auto">
          <a:xfrm>
            <a:off x="8244398" y="6356351"/>
            <a:ext cx="612433"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FFFFFF"/>
                </a:solidFill>
                <a:latin typeface="Calibri" charset="0"/>
                <a:ea typeface="ＭＳ Ｐゴシック" charset="0"/>
                <a:cs typeface="Microsoft YaHei"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FFFFFF"/>
                </a:solidFill>
                <a:latin typeface="Calibri" charset="0"/>
                <a:ea typeface="ＭＳ Ｐゴシック" charset="0"/>
                <a:cs typeface="Microsoft YaHei"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FFFFFF"/>
                </a:solidFill>
                <a:latin typeface="Calibri" charset="0"/>
                <a:ea typeface="ＭＳ Ｐゴシック" charset="0"/>
                <a:cs typeface="Microsoft YaHei"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FFFFFF"/>
                </a:solidFill>
                <a:latin typeface="Calibri" charset="0"/>
                <a:ea typeface="ＭＳ Ｐゴシック" charset="0"/>
                <a:cs typeface="Microsoft YaHei"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FFFFFF"/>
                </a:solidFill>
                <a:latin typeface="Calibri" charset="0"/>
                <a:ea typeface="ＭＳ Ｐゴシック" charset="0"/>
                <a:cs typeface="Microsoft YaHei" charset="0"/>
              </a:defRPr>
            </a:lvl5pPr>
            <a:lvl6pPr marL="2514600" indent="-228600" algn="just"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FFFFFF"/>
                </a:solidFill>
                <a:latin typeface="Calibri" charset="0"/>
                <a:ea typeface="ＭＳ Ｐゴシック" charset="0"/>
                <a:cs typeface="Microsoft YaHei" charset="0"/>
              </a:defRPr>
            </a:lvl6pPr>
            <a:lvl7pPr marL="2971800" indent="-228600" algn="just"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FFFFFF"/>
                </a:solidFill>
                <a:latin typeface="Calibri" charset="0"/>
                <a:ea typeface="ＭＳ Ｐゴシック" charset="0"/>
                <a:cs typeface="Microsoft YaHei" charset="0"/>
              </a:defRPr>
            </a:lvl7pPr>
            <a:lvl8pPr marL="3429000" indent="-228600" algn="just"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FFFFFF"/>
                </a:solidFill>
                <a:latin typeface="Calibri" charset="0"/>
                <a:ea typeface="ＭＳ Ｐゴシック" charset="0"/>
                <a:cs typeface="Microsoft YaHei" charset="0"/>
              </a:defRPr>
            </a:lvl8pPr>
            <a:lvl9pPr marL="3886200" indent="-228600" algn="just"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FFFFFF"/>
                </a:solidFill>
                <a:latin typeface="Calibri" charset="0"/>
                <a:ea typeface="ＭＳ Ｐゴシック" charset="0"/>
                <a:cs typeface="Microsoft YaHei" charset="0"/>
              </a:defRPr>
            </a:lvl9pPr>
          </a:lstStyle>
          <a:p>
            <a:pPr algn="r">
              <a:buClrTx/>
              <a:buFontTx/>
              <a:buNone/>
            </a:pPr>
            <a:fld id="{60520F13-A95D-6242-B897-4C9071E57F43}" type="slidenum">
              <a:rPr lang="fr-FR" b="0"/>
              <a:pPr algn="r">
                <a:buClrTx/>
                <a:buFontTx/>
                <a:buNone/>
              </a:pPr>
              <a:t>22</a:t>
            </a:fld>
            <a:endParaRPr lang="fr-FR" b="0"/>
          </a:p>
        </p:txBody>
      </p:sp>
    </p:spTree>
    <p:extLst>
      <p:ext uri="{BB962C8B-B14F-4D97-AF65-F5344CB8AC3E}">
        <p14:creationId xmlns:p14="http://schemas.microsoft.com/office/powerpoint/2010/main" val="382705321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399986" y="365126"/>
            <a:ext cx="8456844" cy="6461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nl-NL"/>
          </a:p>
        </p:txBody>
      </p:sp>
      <p:sp>
        <p:nvSpPr>
          <p:cNvPr id="13314" name="Text Box 2"/>
          <p:cNvSpPr txBox="1">
            <a:spLocks noChangeArrowheads="1"/>
          </p:cNvSpPr>
          <p:nvPr/>
        </p:nvSpPr>
        <p:spPr bwMode="auto">
          <a:xfrm>
            <a:off x="864439" y="295275"/>
            <a:ext cx="7727200" cy="53927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lvl1pPr marL="228600" indent="-182563">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b="1">
                <a:solidFill>
                  <a:srgbClr val="FFFFFF"/>
                </a:solidFill>
                <a:latin typeface="Calibri" charset="0"/>
                <a:ea typeface="ＭＳ Ｐゴシック" charset="0"/>
                <a:cs typeface="Microsoft YaHei" charset="0"/>
              </a:defRPr>
            </a:lvl1pPr>
            <a:lvl2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b="1">
                <a:solidFill>
                  <a:srgbClr val="FFFFFF"/>
                </a:solidFill>
                <a:latin typeface="Calibri" charset="0"/>
                <a:ea typeface="ＭＳ Ｐゴシック" charset="0"/>
                <a:cs typeface="Microsoft YaHei" charset="0"/>
              </a:defRPr>
            </a:lvl2pPr>
            <a:lvl3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b="1">
                <a:solidFill>
                  <a:srgbClr val="FFFFFF"/>
                </a:solidFill>
                <a:latin typeface="Calibri" charset="0"/>
                <a:ea typeface="ＭＳ Ｐゴシック" charset="0"/>
                <a:cs typeface="Microsoft YaHei" charset="0"/>
              </a:defRPr>
            </a:lvl3pPr>
            <a:lvl4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b="1">
                <a:solidFill>
                  <a:srgbClr val="FFFFFF"/>
                </a:solidFill>
                <a:latin typeface="Calibri" charset="0"/>
                <a:ea typeface="ＭＳ Ｐゴシック" charset="0"/>
                <a:cs typeface="Microsoft YaHei" charset="0"/>
              </a:defRPr>
            </a:lvl4pPr>
            <a:lvl5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b="1">
                <a:solidFill>
                  <a:srgbClr val="FFFFFF"/>
                </a:solidFill>
                <a:latin typeface="Calibri" charset="0"/>
                <a:ea typeface="ＭＳ Ｐゴシック" charset="0"/>
                <a:cs typeface="Microsoft YaHei" charset="0"/>
              </a:defRPr>
            </a:lvl5pPr>
            <a:lvl6pPr marL="2514600" indent="-228600" algn="just" defTabSz="449263" eaLnBrk="0" fontAlgn="base" hangingPunct="0">
              <a:spcBef>
                <a:spcPct val="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b="1">
                <a:solidFill>
                  <a:srgbClr val="FFFFFF"/>
                </a:solidFill>
                <a:latin typeface="Calibri" charset="0"/>
                <a:ea typeface="ＭＳ Ｐゴシック" charset="0"/>
                <a:cs typeface="Microsoft YaHei" charset="0"/>
              </a:defRPr>
            </a:lvl6pPr>
            <a:lvl7pPr marL="2971800" indent="-228600" algn="just" defTabSz="449263" eaLnBrk="0" fontAlgn="base" hangingPunct="0">
              <a:spcBef>
                <a:spcPct val="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b="1">
                <a:solidFill>
                  <a:srgbClr val="FFFFFF"/>
                </a:solidFill>
                <a:latin typeface="Calibri" charset="0"/>
                <a:ea typeface="ＭＳ Ｐゴシック" charset="0"/>
                <a:cs typeface="Microsoft YaHei" charset="0"/>
              </a:defRPr>
            </a:lvl7pPr>
            <a:lvl8pPr marL="3429000" indent="-228600" algn="just" defTabSz="449263" eaLnBrk="0" fontAlgn="base" hangingPunct="0">
              <a:spcBef>
                <a:spcPct val="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b="1">
                <a:solidFill>
                  <a:srgbClr val="FFFFFF"/>
                </a:solidFill>
                <a:latin typeface="Calibri" charset="0"/>
                <a:ea typeface="ＭＳ Ｐゴシック" charset="0"/>
                <a:cs typeface="Microsoft YaHei" charset="0"/>
              </a:defRPr>
            </a:lvl8pPr>
            <a:lvl9pPr marL="3886200" indent="-228600" algn="just" defTabSz="449263" eaLnBrk="0" fontAlgn="base" hangingPunct="0">
              <a:spcBef>
                <a:spcPct val="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b="1">
                <a:solidFill>
                  <a:srgbClr val="FFFFFF"/>
                </a:solidFill>
                <a:latin typeface="Calibri" charset="0"/>
                <a:ea typeface="ＭＳ Ｐゴシック" charset="0"/>
                <a:cs typeface="Microsoft YaHei" charset="0"/>
              </a:defRPr>
            </a:lvl9pPr>
          </a:lstStyle>
          <a:p>
            <a:pPr eaLnBrk="1" hangingPunct="1">
              <a:lnSpc>
                <a:spcPct val="90000"/>
              </a:lnSpc>
              <a:buClrTx/>
              <a:buFontTx/>
              <a:buNone/>
            </a:pPr>
            <a:endParaRPr lang="fr-FR" sz="3600" b="0" u="sng" dirty="0">
              <a:solidFill>
                <a:srgbClr val="001F6D"/>
              </a:solidFill>
            </a:endParaRPr>
          </a:p>
          <a:p>
            <a:pPr eaLnBrk="1" hangingPunct="1">
              <a:lnSpc>
                <a:spcPct val="90000"/>
              </a:lnSpc>
              <a:buClrTx/>
              <a:buFontTx/>
              <a:buNone/>
            </a:pPr>
            <a:r>
              <a:rPr lang="fr-FR" sz="3600" b="0" dirty="0"/>
              <a:t>How </a:t>
            </a:r>
            <a:r>
              <a:rPr lang="fr-FR" sz="3600" b="0" dirty="0" err="1"/>
              <a:t>is</a:t>
            </a:r>
            <a:r>
              <a:rPr lang="fr-FR" sz="3600" b="0" dirty="0"/>
              <a:t> </a:t>
            </a:r>
            <a:r>
              <a:rPr lang="fr-FR" sz="3600" b="0" dirty="0" err="1"/>
              <a:t>asset</a:t>
            </a:r>
            <a:r>
              <a:rPr lang="fr-FR" sz="3600" b="0" dirty="0"/>
              <a:t> </a:t>
            </a:r>
            <a:r>
              <a:rPr lang="fr-FR" sz="3600" b="0" dirty="0" err="1"/>
              <a:t>recovery</a:t>
            </a:r>
            <a:r>
              <a:rPr lang="fr-FR" sz="3600" b="0" dirty="0"/>
              <a:t> </a:t>
            </a:r>
            <a:r>
              <a:rPr lang="fr-FR" sz="3600" b="0" dirty="0" err="1"/>
              <a:t>tackled</a:t>
            </a:r>
            <a:r>
              <a:rPr lang="fr-FR" sz="3600" b="0" dirty="0"/>
              <a:t> </a:t>
            </a:r>
            <a:r>
              <a:rPr lang="fr-FR" sz="3600" b="0" dirty="0" err="1"/>
              <a:t>within</a:t>
            </a:r>
            <a:r>
              <a:rPr lang="fr-FR" sz="3600" b="0" dirty="0"/>
              <a:t> </a:t>
            </a:r>
            <a:r>
              <a:rPr lang="fr-FR" sz="3600" b="0" dirty="0" err="1"/>
              <a:t>this</a:t>
            </a:r>
            <a:r>
              <a:rPr lang="fr-FR" sz="3600" b="0" dirty="0"/>
              <a:t> </a:t>
            </a:r>
            <a:r>
              <a:rPr lang="fr-FR" sz="3600" b="0" dirty="0" err="1"/>
              <a:t>operational</a:t>
            </a:r>
            <a:r>
              <a:rPr lang="fr-FR" sz="3600" b="0" dirty="0"/>
              <a:t> action plan ?</a:t>
            </a:r>
          </a:p>
          <a:p>
            <a:pPr eaLnBrk="1" hangingPunct="1">
              <a:lnSpc>
                <a:spcPct val="90000"/>
              </a:lnSpc>
              <a:buClrTx/>
              <a:buFontTx/>
              <a:buNone/>
            </a:pPr>
            <a:endParaRPr lang="fr-FR" sz="3600" b="0" dirty="0"/>
          </a:p>
          <a:p>
            <a:pPr eaLnBrk="1" hangingPunct="1">
              <a:lnSpc>
                <a:spcPct val="90000"/>
              </a:lnSpc>
              <a:buClrTx/>
              <a:buFontTx/>
              <a:buNone/>
            </a:pPr>
            <a:r>
              <a:rPr lang="fr-FR" sz="2400" b="0" dirty="0"/>
              <a:t>1. </a:t>
            </a:r>
            <a:r>
              <a:rPr lang="fr-FR" sz="2800" b="0" dirty="0" err="1"/>
              <a:t>Through</a:t>
            </a:r>
            <a:r>
              <a:rPr lang="fr-FR" sz="2800" b="0" dirty="0"/>
              <a:t> </a:t>
            </a:r>
            <a:r>
              <a:rPr lang="fr-FR" sz="2800" b="0" dirty="0" err="1"/>
              <a:t>targeted</a:t>
            </a:r>
            <a:r>
              <a:rPr lang="fr-FR" sz="2800" b="0" dirty="0"/>
              <a:t> actions</a:t>
            </a:r>
          </a:p>
          <a:p>
            <a:pPr eaLnBrk="1" hangingPunct="1">
              <a:lnSpc>
                <a:spcPct val="90000"/>
              </a:lnSpc>
              <a:buClrTx/>
              <a:buFontTx/>
              <a:buNone/>
            </a:pPr>
            <a:endParaRPr lang="fr-FR" sz="2800" b="0" dirty="0"/>
          </a:p>
          <a:p>
            <a:pPr eaLnBrk="1" hangingPunct="1">
              <a:lnSpc>
                <a:spcPct val="90000"/>
              </a:lnSpc>
              <a:buClrTx/>
              <a:buFontTx/>
              <a:buNone/>
            </a:pPr>
            <a:endParaRPr lang="fr-FR" sz="2800" b="0" dirty="0"/>
          </a:p>
          <a:p>
            <a:pPr eaLnBrk="1" hangingPunct="1">
              <a:lnSpc>
                <a:spcPct val="90000"/>
              </a:lnSpc>
              <a:buClrTx/>
              <a:buFontTx/>
              <a:buNone/>
            </a:pPr>
            <a:r>
              <a:rPr lang="fr-FR" sz="2800" b="0" dirty="0"/>
              <a:t>2. By </a:t>
            </a:r>
            <a:r>
              <a:rPr lang="fr-FR" sz="2800" b="0" dirty="0" err="1"/>
              <a:t>supporting</a:t>
            </a:r>
            <a:r>
              <a:rPr lang="fr-FR" sz="2800" b="0" dirty="0"/>
              <a:t> and </a:t>
            </a:r>
            <a:r>
              <a:rPr lang="fr-FR" sz="2800" b="0" dirty="0" err="1"/>
              <a:t>participating</a:t>
            </a:r>
            <a:r>
              <a:rPr lang="fr-FR" sz="2800" b="0" dirty="0"/>
              <a:t> in </a:t>
            </a:r>
            <a:r>
              <a:rPr lang="fr-FR" sz="2800" b="0" dirty="0" err="1"/>
              <a:t>other</a:t>
            </a:r>
            <a:r>
              <a:rPr lang="fr-FR" sz="2800" b="0" dirty="0"/>
              <a:t> relevant initiatives</a:t>
            </a:r>
          </a:p>
          <a:p>
            <a:pPr eaLnBrk="1" hangingPunct="1">
              <a:lnSpc>
                <a:spcPct val="90000"/>
              </a:lnSpc>
              <a:buClrTx/>
              <a:buFontTx/>
              <a:buNone/>
            </a:pPr>
            <a:endParaRPr lang="fr-FR" sz="2400" b="0" dirty="0"/>
          </a:p>
          <a:p>
            <a:pPr eaLnBrk="1" hangingPunct="1">
              <a:lnSpc>
                <a:spcPct val="90000"/>
              </a:lnSpc>
              <a:buClrTx/>
              <a:buFontTx/>
              <a:buNone/>
            </a:pPr>
            <a:endParaRPr lang="fr-FR" sz="2400" b="0" dirty="0">
              <a:solidFill>
                <a:srgbClr val="000000"/>
              </a:solidFill>
            </a:endParaRPr>
          </a:p>
          <a:p>
            <a:pPr eaLnBrk="1" hangingPunct="1">
              <a:lnSpc>
                <a:spcPct val="90000"/>
              </a:lnSpc>
              <a:buClrTx/>
              <a:buFontTx/>
              <a:buNone/>
            </a:pPr>
            <a:endParaRPr lang="fr-FR" sz="4000" b="0" dirty="0">
              <a:solidFill>
                <a:srgbClr val="001F6D"/>
              </a:solidFill>
            </a:endParaRPr>
          </a:p>
          <a:p>
            <a:pPr algn="l" eaLnBrk="1" hangingPunct="1">
              <a:lnSpc>
                <a:spcPct val="90000"/>
              </a:lnSpc>
              <a:spcBef>
                <a:spcPts val="1000"/>
              </a:spcBef>
              <a:buClrTx/>
              <a:buFontTx/>
              <a:buNone/>
            </a:pPr>
            <a:endParaRPr lang="fr-FR" sz="4000" b="0" dirty="0">
              <a:solidFill>
                <a:srgbClr val="001F6D"/>
              </a:solidFill>
            </a:endParaRPr>
          </a:p>
        </p:txBody>
      </p:sp>
      <p:sp>
        <p:nvSpPr>
          <p:cNvPr id="13315" name="Text Box 3"/>
          <p:cNvSpPr txBox="1">
            <a:spLocks noChangeArrowheads="1"/>
          </p:cNvSpPr>
          <p:nvPr/>
        </p:nvSpPr>
        <p:spPr bwMode="auto">
          <a:xfrm>
            <a:off x="8244398" y="6356351"/>
            <a:ext cx="612433"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FFFFFF"/>
                </a:solidFill>
                <a:latin typeface="Calibri" charset="0"/>
                <a:ea typeface="ＭＳ Ｐゴシック" charset="0"/>
                <a:cs typeface="Microsoft YaHei"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FFFFFF"/>
                </a:solidFill>
                <a:latin typeface="Calibri" charset="0"/>
                <a:ea typeface="ＭＳ Ｐゴシック" charset="0"/>
                <a:cs typeface="Microsoft YaHei"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FFFFFF"/>
                </a:solidFill>
                <a:latin typeface="Calibri" charset="0"/>
                <a:ea typeface="ＭＳ Ｐゴシック" charset="0"/>
                <a:cs typeface="Microsoft YaHei"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FFFFFF"/>
                </a:solidFill>
                <a:latin typeface="Calibri" charset="0"/>
                <a:ea typeface="ＭＳ Ｐゴシック" charset="0"/>
                <a:cs typeface="Microsoft YaHei"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FFFFFF"/>
                </a:solidFill>
                <a:latin typeface="Calibri" charset="0"/>
                <a:ea typeface="ＭＳ Ｐゴシック" charset="0"/>
                <a:cs typeface="Microsoft YaHei" charset="0"/>
              </a:defRPr>
            </a:lvl5pPr>
            <a:lvl6pPr marL="2514600" indent="-228600" algn="just"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FFFFFF"/>
                </a:solidFill>
                <a:latin typeface="Calibri" charset="0"/>
                <a:ea typeface="ＭＳ Ｐゴシック" charset="0"/>
                <a:cs typeface="Microsoft YaHei" charset="0"/>
              </a:defRPr>
            </a:lvl6pPr>
            <a:lvl7pPr marL="2971800" indent="-228600" algn="just"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FFFFFF"/>
                </a:solidFill>
                <a:latin typeface="Calibri" charset="0"/>
                <a:ea typeface="ＭＳ Ｐゴシック" charset="0"/>
                <a:cs typeface="Microsoft YaHei" charset="0"/>
              </a:defRPr>
            </a:lvl7pPr>
            <a:lvl8pPr marL="3429000" indent="-228600" algn="just"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FFFFFF"/>
                </a:solidFill>
                <a:latin typeface="Calibri" charset="0"/>
                <a:ea typeface="ＭＳ Ｐゴシック" charset="0"/>
                <a:cs typeface="Microsoft YaHei" charset="0"/>
              </a:defRPr>
            </a:lvl8pPr>
            <a:lvl9pPr marL="3886200" indent="-228600" algn="just"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FFFFFF"/>
                </a:solidFill>
                <a:latin typeface="Calibri" charset="0"/>
                <a:ea typeface="ＭＳ Ｐゴシック" charset="0"/>
                <a:cs typeface="Microsoft YaHei" charset="0"/>
              </a:defRPr>
            </a:lvl9pPr>
          </a:lstStyle>
          <a:p>
            <a:pPr algn="r">
              <a:buClrTx/>
              <a:buFontTx/>
              <a:buNone/>
            </a:pPr>
            <a:fld id="{04AB3D92-7085-7943-BB06-F9B6DC2BC214}" type="slidenum">
              <a:rPr lang="fr-FR" b="0"/>
              <a:pPr algn="r">
                <a:buClrTx/>
                <a:buFontTx/>
                <a:buNone/>
              </a:pPr>
              <a:t>23</a:t>
            </a:fld>
            <a:endParaRPr lang="fr-FR" b="0"/>
          </a:p>
        </p:txBody>
      </p:sp>
    </p:spTree>
    <p:extLst>
      <p:ext uri="{BB962C8B-B14F-4D97-AF65-F5344CB8AC3E}">
        <p14:creationId xmlns:p14="http://schemas.microsoft.com/office/powerpoint/2010/main" val="291753263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399986" y="365126"/>
            <a:ext cx="8456844" cy="6461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nl-NL"/>
          </a:p>
        </p:txBody>
      </p:sp>
      <p:sp>
        <p:nvSpPr>
          <p:cNvPr id="14338" name="Text Box 2"/>
          <p:cNvSpPr txBox="1">
            <a:spLocks noChangeArrowheads="1"/>
          </p:cNvSpPr>
          <p:nvPr/>
        </p:nvSpPr>
        <p:spPr bwMode="auto">
          <a:xfrm>
            <a:off x="464453" y="576264"/>
            <a:ext cx="8373330" cy="5464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lvl1pPr marL="228600" indent="-182563">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b="1">
                <a:solidFill>
                  <a:srgbClr val="FFFFFF"/>
                </a:solidFill>
                <a:latin typeface="Calibri" charset="0"/>
                <a:ea typeface="ＭＳ Ｐゴシック" charset="0"/>
                <a:cs typeface="Microsoft YaHei" charset="0"/>
              </a:defRPr>
            </a:lvl1pPr>
            <a:lvl2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b="1">
                <a:solidFill>
                  <a:srgbClr val="FFFFFF"/>
                </a:solidFill>
                <a:latin typeface="Calibri" charset="0"/>
                <a:ea typeface="ＭＳ Ｐゴシック" charset="0"/>
                <a:cs typeface="Microsoft YaHei" charset="0"/>
              </a:defRPr>
            </a:lvl2pPr>
            <a:lvl3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b="1">
                <a:solidFill>
                  <a:srgbClr val="FFFFFF"/>
                </a:solidFill>
                <a:latin typeface="Calibri" charset="0"/>
                <a:ea typeface="ＭＳ Ｐゴシック" charset="0"/>
                <a:cs typeface="Microsoft YaHei" charset="0"/>
              </a:defRPr>
            </a:lvl3pPr>
            <a:lvl4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b="1">
                <a:solidFill>
                  <a:srgbClr val="FFFFFF"/>
                </a:solidFill>
                <a:latin typeface="Calibri" charset="0"/>
                <a:ea typeface="ＭＳ Ｐゴシック" charset="0"/>
                <a:cs typeface="Microsoft YaHei" charset="0"/>
              </a:defRPr>
            </a:lvl4pPr>
            <a:lvl5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b="1">
                <a:solidFill>
                  <a:srgbClr val="FFFFFF"/>
                </a:solidFill>
                <a:latin typeface="Calibri" charset="0"/>
                <a:ea typeface="ＭＳ Ｐゴシック" charset="0"/>
                <a:cs typeface="Microsoft YaHei" charset="0"/>
              </a:defRPr>
            </a:lvl5pPr>
            <a:lvl6pPr marL="2514600" indent="-228600" algn="just" defTabSz="449263" eaLnBrk="0" fontAlgn="base" hangingPunct="0">
              <a:spcBef>
                <a:spcPct val="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b="1">
                <a:solidFill>
                  <a:srgbClr val="FFFFFF"/>
                </a:solidFill>
                <a:latin typeface="Calibri" charset="0"/>
                <a:ea typeface="ＭＳ Ｐゴシック" charset="0"/>
                <a:cs typeface="Microsoft YaHei" charset="0"/>
              </a:defRPr>
            </a:lvl6pPr>
            <a:lvl7pPr marL="2971800" indent="-228600" algn="just" defTabSz="449263" eaLnBrk="0" fontAlgn="base" hangingPunct="0">
              <a:spcBef>
                <a:spcPct val="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b="1">
                <a:solidFill>
                  <a:srgbClr val="FFFFFF"/>
                </a:solidFill>
                <a:latin typeface="Calibri" charset="0"/>
                <a:ea typeface="ＭＳ Ｐゴシック" charset="0"/>
                <a:cs typeface="Microsoft YaHei" charset="0"/>
              </a:defRPr>
            </a:lvl7pPr>
            <a:lvl8pPr marL="3429000" indent="-228600" algn="just" defTabSz="449263" eaLnBrk="0" fontAlgn="base" hangingPunct="0">
              <a:spcBef>
                <a:spcPct val="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b="1">
                <a:solidFill>
                  <a:srgbClr val="FFFFFF"/>
                </a:solidFill>
                <a:latin typeface="Calibri" charset="0"/>
                <a:ea typeface="ＭＳ Ｐゴシック" charset="0"/>
                <a:cs typeface="Microsoft YaHei" charset="0"/>
              </a:defRPr>
            </a:lvl8pPr>
            <a:lvl9pPr marL="3886200" indent="-228600" algn="just" defTabSz="449263" eaLnBrk="0" fontAlgn="base" hangingPunct="0">
              <a:spcBef>
                <a:spcPct val="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b="1">
                <a:solidFill>
                  <a:srgbClr val="FFFFFF"/>
                </a:solidFill>
                <a:latin typeface="Calibri" charset="0"/>
                <a:ea typeface="ＭＳ Ｐゴシック" charset="0"/>
                <a:cs typeface="Microsoft YaHei" charset="0"/>
              </a:defRPr>
            </a:lvl9pPr>
          </a:lstStyle>
          <a:p>
            <a:pPr eaLnBrk="1" hangingPunct="1">
              <a:lnSpc>
                <a:spcPct val="90000"/>
              </a:lnSpc>
              <a:buClrTx/>
              <a:buFontTx/>
              <a:buNone/>
            </a:pPr>
            <a:r>
              <a:rPr lang="fr-FR" sz="2600" b="0" u="sng" dirty="0" smtClean="0"/>
              <a:t>1.  </a:t>
            </a:r>
            <a:r>
              <a:rPr lang="fr-FR" sz="2600" b="0" u="sng" dirty="0" err="1"/>
              <a:t>Targeted</a:t>
            </a:r>
            <a:r>
              <a:rPr lang="fr-FR" sz="2600" b="0" u="sng" dirty="0"/>
              <a:t> actions</a:t>
            </a:r>
          </a:p>
          <a:p>
            <a:pPr indent="-195263" eaLnBrk="1" hangingPunct="1">
              <a:lnSpc>
                <a:spcPct val="90000"/>
              </a:lnSpc>
              <a:spcBef>
                <a:spcPts val="1000"/>
              </a:spcBef>
              <a:buClrTx/>
              <a:buFontTx/>
              <a:buNone/>
            </a:pPr>
            <a:endParaRPr lang="fr-FR" sz="2200" b="0" dirty="0"/>
          </a:p>
          <a:p>
            <a:pPr eaLnBrk="1" hangingPunct="1">
              <a:lnSpc>
                <a:spcPct val="90000"/>
              </a:lnSpc>
              <a:buClrTx/>
              <a:buFontTx/>
              <a:buNone/>
            </a:pPr>
            <a:r>
              <a:rPr lang="fr-FR" sz="2200" b="0" dirty="0" err="1"/>
              <a:t>Specialized</a:t>
            </a:r>
            <a:r>
              <a:rPr lang="fr-FR" sz="2200" b="0" dirty="0"/>
              <a:t> training in line </a:t>
            </a:r>
            <a:r>
              <a:rPr lang="fr-FR" sz="2200" b="0" dirty="0" err="1"/>
              <a:t>with</a:t>
            </a:r>
            <a:r>
              <a:rPr lang="fr-FR" sz="2200" b="0" dirty="0"/>
              <a:t> CEPOL and Europol, </a:t>
            </a:r>
            <a:r>
              <a:rPr lang="fr-FR" sz="2200" b="0" dirty="0" err="1"/>
              <a:t>including</a:t>
            </a:r>
            <a:r>
              <a:rPr lang="fr-FR" sz="2200" b="0" dirty="0"/>
              <a:t> a </a:t>
            </a:r>
            <a:r>
              <a:rPr lang="fr-FR" sz="2200" b="0" dirty="0" smtClean="0"/>
              <a:t>course</a:t>
            </a:r>
          </a:p>
          <a:p>
            <a:pPr eaLnBrk="1" hangingPunct="1">
              <a:lnSpc>
                <a:spcPct val="90000"/>
              </a:lnSpc>
              <a:buClrTx/>
              <a:buFontTx/>
              <a:buNone/>
            </a:pPr>
            <a:r>
              <a:rPr lang="fr-FR" sz="2200" b="0" dirty="0" smtClean="0"/>
              <a:t>on </a:t>
            </a:r>
            <a:r>
              <a:rPr lang="fr-FR" sz="2200" b="0" dirty="0" err="1"/>
              <a:t>asset</a:t>
            </a:r>
            <a:r>
              <a:rPr lang="fr-FR" sz="2200" b="0" dirty="0"/>
              <a:t> </a:t>
            </a:r>
            <a:r>
              <a:rPr lang="fr-FR" sz="2200" b="0" dirty="0" err="1"/>
              <a:t>recovery</a:t>
            </a:r>
            <a:r>
              <a:rPr lang="fr-FR" sz="2200" b="0" dirty="0"/>
              <a:t>.</a:t>
            </a:r>
          </a:p>
          <a:p>
            <a:pPr eaLnBrk="1" hangingPunct="1">
              <a:lnSpc>
                <a:spcPct val="90000"/>
              </a:lnSpc>
              <a:buClrTx/>
              <a:buFontTx/>
              <a:buNone/>
            </a:pPr>
            <a:endParaRPr lang="fr-FR" sz="2200" b="0" dirty="0"/>
          </a:p>
          <a:p>
            <a:pPr indent="-195263" eaLnBrk="1" hangingPunct="1">
              <a:lnSpc>
                <a:spcPct val="90000"/>
              </a:lnSpc>
              <a:spcBef>
                <a:spcPts val="1000"/>
              </a:spcBef>
              <a:buClrTx/>
              <a:buFontTx/>
              <a:buNone/>
            </a:pPr>
            <a:r>
              <a:rPr lang="fr-FR" sz="2200" b="0" dirty="0"/>
              <a:t>Training on </a:t>
            </a:r>
            <a:r>
              <a:rPr lang="fr-FR" sz="2200" b="0" dirty="0" err="1"/>
              <a:t>asset</a:t>
            </a:r>
            <a:r>
              <a:rPr lang="fr-FR" sz="2200" b="0" dirty="0"/>
              <a:t> </a:t>
            </a:r>
            <a:r>
              <a:rPr lang="fr-FR" sz="2200" b="0" dirty="0" err="1"/>
              <a:t>recovery</a:t>
            </a:r>
            <a:r>
              <a:rPr lang="fr-FR" sz="2200" b="0" dirty="0"/>
              <a:t> and </a:t>
            </a:r>
            <a:r>
              <a:rPr lang="fr-FR" sz="2200" b="0" dirty="0" err="1"/>
              <a:t>financial</a:t>
            </a:r>
            <a:r>
              <a:rPr lang="fr-FR" sz="2200" b="0" dirty="0"/>
              <a:t> investigations for all </a:t>
            </a:r>
            <a:r>
              <a:rPr lang="fr-FR" sz="2200" b="0" dirty="0" smtClean="0"/>
              <a:t>EMPACT Drivers </a:t>
            </a:r>
            <a:r>
              <a:rPr lang="fr-FR" sz="2200" b="0" dirty="0"/>
              <a:t>(action </a:t>
            </a:r>
            <a:r>
              <a:rPr lang="fr-FR" sz="2200" b="0" dirty="0" err="1"/>
              <a:t>led</a:t>
            </a:r>
            <a:r>
              <a:rPr lang="fr-FR" sz="2200" b="0" dirty="0"/>
              <a:t> by </a:t>
            </a:r>
            <a:r>
              <a:rPr lang="fr-FR" sz="2200" b="0" dirty="0" err="1"/>
              <a:t>Polish</a:t>
            </a:r>
            <a:r>
              <a:rPr lang="fr-FR" sz="2200" b="0" dirty="0"/>
              <a:t> ARO).</a:t>
            </a:r>
          </a:p>
          <a:p>
            <a:pPr indent="-195263" eaLnBrk="1" hangingPunct="1">
              <a:lnSpc>
                <a:spcPct val="90000"/>
              </a:lnSpc>
              <a:spcBef>
                <a:spcPts val="1000"/>
              </a:spcBef>
              <a:buClrTx/>
              <a:buFontTx/>
              <a:buNone/>
            </a:pPr>
            <a:endParaRPr lang="fr-FR" sz="2200" b="0" dirty="0"/>
          </a:p>
          <a:p>
            <a:pPr indent="-195263" eaLnBrk="1" hangingPunct="1">
              <a:lnSpc>
                <a:spcPct val="90000"/>
              </a:lnSpc>
              <a:spcBef>
                <a:spcPts val="1000"/>
              </a:spcBef>
              <a:buClrTx/>
              <a:buFontTx/>
              <a:buNone/>
            </a:pPr>
            <a:r>
              <a:rPr lang="fr-FR" sz="2200" b="0" dirty="0"/>
              <a:t>Close </a:t>
            </a:r>
            <a:r>
              <a:rPr lang="fr-FR" sz="2200" b="0" dirty="0" err="1"/>
              <a:t>cooperation</a:t>
            </a:r>
            <a:r>
              <a:rPr lang="fr-FR" sz="2200" b="0" dirty="0"/>
              <a:t> </a:t>
            </a:r>
            <a:r>
              <a:rPr lang="fr-FR" sz="2200" b="0" dirty="0" err="1"/>
              <a:t>with</a:t>
            </a:r>
            <a:r>
              <a:rPr lang="fr-FR" sz="2200" b="0" dirty="0"/>
              <a:t> </a:t>
            </a:r>
            <a:r>
              <a:rPr lang="fr-FR" sz="2200" b="0" dirty="0" err="1"/>
              <a:t>Firearms</a:t>
            </a:r>
            <a:r>
              <a:rPr lang="fr-FR" sz="2200" b="0" dirty="0"/>
              <a:t> </a:t>
            </a:r>
            <a:r>
              <a:rPr lang="fr-FR" sz="2200" b="0" dirty="0" err="1"/>
              <a:t>priority</a:t>
            </a:r>
            <a:r>
              <a:rPr lang="fr-FR" sz="2200" b="0" dirty="0"/>
              <a:t> (action 6.1) on MS </a:t>
            </a:r>
            <a:r>
              <a:rPr lang="fr-FR" sz="2200" b="0" dirty="0" err="1"/>
              <a:t>implementation</a:t>
            </a:r>
            <a:r>
              <a:rPr lang="fr-FR" sz="2200" b="0" dirty="0"/>
              <a:t> of EU </a:t>
            </a:r>
            <a:r>
              <a:rPr lang="fr-FR" sz="2200" b="0" dirty="0" err="1"/>
              <a:t>asset</a:t>
            </a:r>
            <a:r>
              <a:rPr lang="fr-FR" sz="2200" b="0" dirty="0"/>
              <a:t> </a:t>
            </a:r>
            <a:r>
              <a:rPr lang="fr-FR" sz="2200" b="0" dirty="0" err="1"/>
              <a:t>recovery</a:t>
            </a:r>
            <a:r>
              <a:rPr lang="fr-FR" sz="2200" b="0" dirty="0"/>
              <a:t> instruments.</a:t>
            </a:r>
          </a:p>
          <a:p>
            <a:pPr indent="-195263" eaLnBrk="1" hangingPunct="1">
              <a:lnSpc>
                <a:spcPct val="90000"/>
              </a:lnSpc>
              <a:spcBef>
                <a:spcPts val="1000"/>
              </a:spcBef>
              <a:buClrTx/>
              <a:buFontTx/>
              <a:buNone/>
            </a:pPr>
            <a:endParaRPr lang="fr-FR" sz="2400" b="0" dirty="0"/>
          </a:p>
          <a:p>
            <a:pPr algn="l">
              <a:buClrTx/>
              <a:buFontTx/>
              <a:buNone/>
            </a:pPr>
            <a:endParaRPr lang="fr-FR" sz="2400" b="0" dirty="0"/>
          </a:p>
          <a:p>
            <a:pPr algn="l">
              <a:buClrTx/>
              <a:buFontTx/>
              <a:buNone/>
            </a:pPr>
            <a:endParaRPr lang="fr-FR" sz="2400" b="0" dirty="0">
              <a:solidFill>
                <a:srgbClr val="000000"/>
              </a:solidFill>
            </a:endParaRPr>
          </a:p>
          <a:p>
            <a:pPr indent="-195263" eaLnBrk="1" hangingPunct="1">
              <a:lnSpc>
                <a:spcPct val="90000"/>
              </a:lnSpc>
              <a:spcBef>
                <a:spcPts val="1000"/>
              </a:spcBef>
              <a:buClrTx/>
              <a:buFontTx/>
              <a:buNone/>
            </a:pPr>
            <a:endParaRPr lang="fr-FR" sz="2600" b="0" dirty="0">
              <a:solidFill>
                <a:srgbClr val="000066"/>
              </a:solidFill>
            </a:endParaRPr>
          </a:p>
          <a:p>
            <a:pPr indent="-195263" eaLnBrk="1" hangingPunct="1">
              <a:lnSpc>
                <a:spcPct val="90000"/>
              </a:lnSpc>
              <a:spcBef>
                <a:spcPts val="1000"/>
              </a:spcBef>
              <a:buClrTx/>
              <a:buFontTx/>
              <a:buNone/>
            </a:pPr>
            <a:endParaRPr lang="fr-FR" sz="2600" b="0" dirty="0">
              <a:solidFill>
                <a:srgbClr val="000066"/>
              </a:solidFill>
            </a:endParaRPr>
          </a:p>
        </p:txBody>
      </p:sp>
      <p:sp>
        <p:nvSpPr>
          <p:cNvPr id="14339" name="Text Box 3"/>
          <p:cNvSpPr txBox="1">
            <a:spLocks noChangeArrowheads="1"/>
          </p:cNvSpPr>
          <p:nvPr/>
        </p:nvSpPr>
        <p:spPr bwMode="auto">
          <a:xfrm>
            <a:off x="8244398" y="6356351"/>
            <a:ext cx="612433"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FFFFFF"/>
                </a:solidFill>
                <a:latin typeface="Calibri" charset="0"/>
                <a:ea typeface="ＭＳ Ｐゴシック" charset="0"/>
                <a:cs typeface="Microsoft YaHei"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FFFFFF"/>
                </a:solidFill>
                <a:latin typeface="Calibri" charset="0"/>
                <a:ea typeface="ＭＳ Ｐゴシック" charset="0"/>
                <a:cs typeface="Microsoft YaHei"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FFFFFF"/>
                </a:solidFill>
                <a:latin typeface="Calibri" charset="0"/>
                <a:ea typeface="ＭＳ Ｐゴシック" charset="0"/>
                <a:cs typeface="Microsoft YaHei"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FFFFFF"/>
                </a:solidFill>
                <a:latin typeface="Calibri" charset="0"/>
                <a:ea typeface="ＭＳ Ｐゴシック" charset="0"/>
                <a:cs typeface="Microsoft YaHei"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FFFFFF"/>
                </a:solidFill>
                <a:latin typeface="Calibri" charset="0"/>
                <a:ea typeface="ＭＳ Ｐゴシック" charset="0"/>
                <a:cs typeface="Microsoft YaHei" charset="0"/>
              </a:defRPr>
            </a:lvl5pPr>
            <a:lvl6pPr marL="2514600" indent="-228600" algn="just"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FFFFFF"/>
                </a:solidFill>
                <a:latin typeface="Calibri" charset="0"/>
                <a:ea typeface="ＭＳ Ｐゴシック" charset="0"/>
                <a:cs typeface="Microsoft YaHei" charset="0"/>
              </a:defRPr>
            </a:lvl6pPr>
            <a:lvl7pPr marL="2971800" indent="-228600" algn="just"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FFFFFF"/>
                </a:solidFill>
                <a:latin typeface="Calibri" charset="0"/>
                <a:ea typeface="ＭＳ Ｐゴシック" charset="0"/>
                <a:cs typeface="Microsoft YaHei" charset="0"/>
              </a:defRPr>
            </a:lvl7pPr>
            <a:lvl8pPr marL="3429000" indent="-228600" algn="just"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FFFFFF"/>
                </a:solidFill>
                <a:latin typeface="Calibri" charset="0"/>
                <a:ea typeface="ＭＳ Ｐゴシック" charset="0"/>
                <a:cs typeface="Microsoft YaHei" charset="0"/>
              </a:defRPr>
            </a:lvl8pPr>
            <a:lvl9pPr marL="3886200" indent="-228600" algn="just"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FFFFFF"/>
                </a:solidFill>
                <a:latin typeface="Calibri" charset="0"/>
                <a:ea typeface="ＭＳ Ｐゴシック" charset="0"/>
                <a:cs typeface="Microsoft YaHei" charset="0"/>
              </a:defRPr>
            </a:lvl9pPr>
          </a:lstStyle>
          <a:p>
            <a:pPr algn="r">
              <a:buClrTx/>
              <a:buFontTx/>
              <a:buNone/>
            </a:pPr>
            <a:fld id="{326A016D-59B1-384F-9101-F7C755B7B217}" type="slidenum">
              <a:rPr lang="fr-FR" b="0"/>
              <a:pPr algn="r">
                <a:buClrTx/>
                <a:buFontTx/>
                <a:buNone/>
              </a:pPr>
              <a:t>24</a:t>
            </a:fld>
            <a:endParaRPr lang="fr-FR" b="0"/>
          </a:p>
        </p:txBody>
      </p:sp>
    </p:spTree>
    <p:extLst>
      <p:ext uri="{BB962C8B-B14F-4D97-AF65-F5344CB8AC3E}">
        <p14:creationId xmlns:p14="http://schemas.microsoft.com/office/powerpoint/2010/main" val="30108939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399986" y="365126"/>
            <a:ext cx="8456844" cy="6461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nl-NL"/>
          </a:p>
        </p:txBody>
      </p:sp>
      <p:sp>
        <p:nvSpPr>
          <p:cNvPr id="15362" name="Text Box 2"/>
          <p:cNvSpPr txBox="1">
            <a:spLocks noChangeArrowheads="1"/>
          </p:cNvSpPr>
          <p:nvPr/>
        </p:nvSpPr>
        <p:spPr bwMode="auto">
          <a:xfrm>
            <a:off x="464453" y="576264"/>
            <a:ext cx="8373330" cy="5464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lvl1pPr marL="228600" indent="-182563">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b="1">
                <a:solidFill>
                  <a:srgbClr val="FFFFFF"/>
                </a:solidFill>
                <a:latin typeface="Calibri" charset="0"/>
                <a:ea typeface="ＭＳ Ｐゴシック" charset="0"/>
                <a:cs typeface="Microsoft YaHei" charset="0"/>
              </a:defRPr>
            </a:lvl1pPr>
            <a:lvl2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b="1">
                <a:solidFill>
                  <a:srgbClr val="FFFFFF"/>
                </a:solidFill>
                <a:latin typeface="Calibri" charset="0"/>
                <a:ea typeface="ＭＳ Ｐゴシック" charset="0"/>
                <a:cs typeface="Microsoft YaHei" charset="0"/>
              </a:defRPr>
            </a:lvl2pPr>
            <a:lvl3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b="1">
                <a:solidFill>
                  <a:srgbClr val="FFFFFF"/>
                </a:solidFill>
                <a:latin typeface="Calibri" charset="0"/>
                <a:ea typeface="ＭＳ Ｐゴシック" charset="0"/>
                <a:cs typeface="Microsoft YaHei" charset="0"/>
              </a:defRPr>
            </a:lvl3pPr>
            <a:lvl4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b="1">
                <a:solidFill>
                  <a:srgbClr val="FFFFFF"/>
                </a:solidFill>
                <a:latin typeface="Calibri" charset="0"/>
                <a:ea typeface="ＭＳ Ｐゴシック" charset="0"/>
                <a:cs typeface="Microsoft YaHei" charset="0"/>
              </a:defRPr>
            </a:lvl4pPr>
            <a:lvl5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b="1">
                <a:solidFill>
                  <a:srgbClr val="FFFFFF"/>
                </a:solidFill>
                <a:latin typeface="Calibri" charset="0"/>
                <a:ea typeface="ＭＳ Ｐゴシック" charset="0"/>
                <a:cs typeface="Microsoft YaHei" charset="0"/>
              </a:defRPr>
            </a:lvl5pPr>
            <a:lvl6pPr marL="2514600" indent="-228600" algn="just" defTabSz="449263" eaLnBrk="0" fontAlgn="base" hangingPunct="0">
              <a:spcBef>
                <a:spcPct val="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b="1">
                <a:solidFill>
                  <a:srgbClr val="FFFFFF"/>
                </a:solidFill>
                <a:latin typeface="Calibri" charset="0"/>
                <a:ea typeface="ＭＳ Ｐゴシック" charset="0"/>
                <a:cs typeface="Microsoft YaHei" charset="0"/>
              </a:defRPr>
            </a:lvl6pPr>
            <a:lvl7pPr marL="2971800" indent="-228600" algn="just" defTabSz="449263" eaLnBrk="0" fontAlgn="base" hangingPunct="0">
              <a:spcBef>
                <a:spcPct val="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b="1">
                <a:solidFill>
                  <a:srgbClr val="FFFFFF"/>
                </a:solidFill>
                <a:latin typeface="Calibri" charset="0"/>
                <a:ea typeface="ＭＳ Ｐゴシック" charset="0"/>
                <a:cs typeface="Microsoft YaHei" charset="0"/>
              </a:defRPr>
            </a:lvl7pPr>
            <a:lvl8pPr marL="3429000" indent="-228600" algn="just" defTabSz="449263" eaLnBrk="0" fontAlgn="base" hangingPunct="0">
              <a:spcBef>
                <a:spcPct val="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b="1">
                <a:solidFill>
                  <a:srgbClr val="FFFFFF"/>
                </a:solidFill>
                <a:latin typeface="Calibri" charset="0"/>
                <a:ea typeface="ＭＳ Ｐゴシック" charset="0"/>
                <a:cs typeface="Microsoft YaHei" charset="0"/>
              </a:defRPr>
            </a:lvl8pPr>
            <a:lvl9pPr marL="3886200" indent="-228600" algn="just" defTabSz="449263" eaLnBrk="0" fontAlgn="base" hangingPunct="0">
              <a:spcBef>
                <a:spcPct val="0"/>
              </a:spcBef>
              <a:spcAft>
                <a:spcPct val="0"/>
              </a:spcAft>
              <a:buClr>
                <a:srgbClr val="000000"/>
              </a:buClr>
              <a:buSzPct val="100000"/>
              <a:buFont typeface="Times New Roman"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1200" b="1">
                <a:solidFill>
                  <a:srgbClr val="FFFFFF"/>
                </a:solidFill>
                <a:latin typeface="Calibri" charset="0"/>
                <a:ea typeface="ＭＳ Ｐゴシック" charset="0"/>
                <a:cs typeface="Microsoft YaHei" charset="0"/>
              </a:defRPr>
            </a:lvl9pPr>
          </a:lstStyle>
          <a:p>
            <a:pPr eaLnBrk="1" hangingPunct="1">
              <a:lnSpc>
                <a:spcPct val="90000"/>
              </a:lnSpc>
              <a:buClrTx/>
              <a:buFontTx/>
              <a:buNone/>
            </a:pPr>
            <a:r>
              <a:rPr lang="fr-FR" sz="2600" b="0" u="sng" dirty="0"/>
              <a:t>2.  </a:t>
            </a:r>
            <a:r>
              <a:rPr lang="fr-FR" sz="2600" b="0" u="sng" dirty="0" err="1"/>
              <a:t>Supporting</a:t>
            </a:r>
            <a:r>
              <a:rPr lang="fr-FR" sz="2600" b="0" u="sng" dirty="0"/>
              <a:t>, </a:t>
            </a:r>
            <a:r>
              <a:rPr lang="fr-FR" sz="2600" b="0" u="sng" dirty="0" err="1"/>
              <a:t>participating</a:t>
            </a:r>
            <a:r>
              <a:rPr lang="fr-FR" sz="2600" b="0" u="sng" dirty="0"/>
              <a:t> in </a:t>
            </a:r>
            <a:r>
              <a:rPr lang="fr-FR" sz="2600" b="0" u="sng" dirty="0" err="1"/>
              <a:t>other</a:t>
            </a:r>
            <a:r>
              <a:rPr lang="fr-FR" sz="2600" b="0" u="sng" dirty="0"/>
              <a:t> initiatives</a:t>
            </a:r>
          </a:p>
          <a:p>
            <a:pPr indent="-195263" eaLnBrk="1" hangingPunct="1">
              <a:lnSpc>
                <a:spcPct val="90000"/>
              </a:lnSpc>
              <a:spcBef>
                <a:spcPts val="1000"/>
              </a:spcBef>
              <a:buClrTx/>
              <a:buFontTx/>
              <a:buNone/>
            </a:pPr>
            <a:endParaRPr lang="fr-FR" sz="2400" b="0" dirty="0"/>
          </a:p>
          <a:p>
            <a:pPr algn="l">
              <a:buClrTx/>
              <a:buFontTx/>
              <a:buNone/>
            </a:pPr>
            <a:r>
              <a:rPr lang="fr-FR" sz="2200" b="0" dirty="0" err="1"/>
              <a:t>Strategic</a:t>
            </a:r>
            <a:r>
              <a:rPr lang="fr-FR" sz="2200" b="0" dirty="0"/>
              <a:t> and </a:t>
            </a:r>
            <a:r>
              <a:rPr lang="fr-FR" sz="2200" b="0" dirty="0" err="1"/>
              <a:t>legislative</a:t>
            </a:r>
            <a:r>
              <a:rPr lang="fr-FR" sz="2200" b="0" dirty="0"/>
              <a:t> discussions.</a:t>
            </a:r>
          </a:p>
          <a:p>
            <a:pPr algn="l">
              <a:buClrTx/>
              <a:buFontTx/>
              <a:buNone/>
            </a:pPr>
            <a:endParaRPr lang="fr-FR" sz="2200" b="0" dirty="0"/>
          </a:p>
          <a:p>
            <a:pPr algn="l">
              <a:buClrTx/>
              <a:buFontTx/>
              <a:buNone/>
            </a:pPr>
            <a:r>
              <a:rPr lang="fr-FR" sz="2200" b="0" dirty="0"/>
              <a:t>It has been </a:t>
            </a:r>
            <a:r>
              <a:rPr lang="fr-FR" sz="2200" b="0" dirty="0" err="1"/>
              <a:t>identified</a:t>
            </a:r>
            <a:r>
              <a:rPr lang="fr-FR" sz="2200" b="0" dirty="0"/>
              <a:t> </a:t>
            </a:r>
            <a:r>
              <a:rPr lang="fr-FR" sz="2200" b="0" dirty="0" err="1"/>
              <a:t>that</a:t>
            </a:r>
            <a:r>
              <a:rPr lang="fr-FR" sz="2200" b="0" dirty="0"/>
              <a:t> EU instruments for </a:t>
            </a:r>
            <a:r>
              <a:rPr lang="fr-FR" sz="2200" b="0" dirty="0" err="1"/>
              <a:t>asset</a:t>
            </a:r>
            <a:r>
              <a:rPr lang="fr-FR" sz="2200" b="0" dirty="0"/>
              <a:t> confiscation </a:t>
            </a:r>
            <a:r>
              <a:rPr lang="fr-FR" sz="2200" b="0" dirty="0" smtClean="0"/>
              <a:t>and </a:t>
            </a:r>
            <a:r>
              <a:rPr lang="fr-FR" sz="2200" b="0" dirty="0" err="1" smtClean="0"/>
              <a:t>recovery</a:t>
            </a:r>
            <a:r>
              <a:rPr lang="fr-FR" sz="2200" b="0" dirty="0" smtClean="0"/>
              <a:t> </a:t>
            </a:r>
            <a:r>
              <a:rPr lang="fr-FR" sz="2200" b="0" dirty="0"/>
              <a:t>are not applicable to the </a:t>
            </a:r>
            <a:r>
              <a:rPr lang="fr-FR" sz="2200" b="0" dirty="0" err="1"/>
              <a:t>same</a:t>
            </a:r>
            <a:r>
              <a:rPr lang="fr-FR" sz="2200" b="0" dirty="0"/>
              <a:t> </a:t>
            </a:r>
            <a:r>
              <a:rPr lang="fr-FR" sz="2200" b="0" dirty="0" err="1"/>
              <a:t>extent</a:t>
            </a:r>
            <a:r>
              <a:rPr lang="fr-FR" sz="2200" b="0" dirty="0"/>
              <a:t> in all EU countries and for all crime areas.</a:t>
            </a:r>
          </a:p>
          <a:p>
            <a:pPr algn="l">
              <a:buClrTx/>
              <a:buFontTx/>
              <a:buNone/>
            </a:pPr>
            <a:endParaRPr lang="fr-FR" sz="2200" b="0" dirty="0"/>
          </a:p>
          <a:p>
            <a:pPr algn="l">
              <a:buClrTx/>
              <a:buFontTx/>
              <a:buNone/>
            </a:pPr>
            <a:r>
              <a:rPr lang="fr-FR" sz="2200" b="0" dirty="0"/>
              <a:t>This </a:t>
            </a:r>
            <a:r>
              <a:rPr lang="fr-FR" sz="2200" b="0" dirty="0" err="1"/>
              <a:t>topic</a:t>
            </a:r>
            <a:r>
              <a:rPr lang="fr-FR" sz="2200" b="0" dirty="0"/>
              <a:t> </a:t>
            </a:r>
            <a:r>
              <a:rPr lang="fr-FR" sz="2200" b="0" dirty="0" err="1"/>
              <a:t>is</a:t>
            </a:r>
            <a:r>
              <a:rPr lang="fr-FR" sz="2200" b="0" dirty="0"/>
              <a:t> </a:t>
            </a:r>
            <a:r>
              <a:rPr lang="fr-FR" sz="2200" b="0" dirty="0" err="1"/>
              <a:t>currently</a:t>
            </a:r>
            <a:r>
              <a:rPr lang="fr-FR" sz="2200" b="0" dirty="0"/>
              <a:t> </a:t>
            </a:r>
            <a:r>
              <a:rPr lang="fr-FR" sz="2200" b="0" dirty="0" err="1"/>
              <a:t>discussed</a:t>
            </a:r>
            <a:r>
              <a:rPr lang="fr-FR" sz="2200" b="0" dirty="0"/>
              <a:t> </a:t>
            </a:r>
            <a:r>
              <a:rPr lang="fr-FR" sz="2200" b="0" dirty="0" err="1"/>
              <a:t>within</a:t>
            </a:r>
            <a:r>
              <a:rPr lang="fr-FR" sz="2200" b="0" dirty="0"/>
              <a:t> the EMPACT </a:t>
            </a:r>
            <a:r>
              <a:rPr lang="fr-FR" sz="2200" b="0" dirty="0" err="1"/>
              <a:t>framework</a:t>
            </a:r>
            <a:r>
              <a:rPr lang="fr-FR" sz="2200" b="0" dirty="0"/>
              <a:t>, </a:t>
            </a:r>
            <a:r>
              <a:rPr lang="fr-FR" sz="2200" b="0" dirty="0" err="1"/>
              <a:t>coordinating</a:t>
            </a:r>
            <a:r>
              <a:rPr lang="fr-FR" sz="2200" b="0" dirty="0"/>
              <a:t> </a:t>
            </a:r>
            <a:r>
              <a:rPr lang="fr-FR" sz="2200" b="0" dirty="0" err="1"/>
              <a:t>between</a:t>
            </a:r>
            <a:r>
              <a:rPr lang="fr-FR" sz="2200" b="0" dirty="0"/>
              <a:t> relevant crime </a:t>
            </a:r>
            <a:r>
              <a:rPr lang="fr-FR" sz="2200" b="0" dirty="0" err="1"/>
              <a:t>priorities</a:t>
            </a:r>
            <a:r>
              <a:rPr lang="fr-FR" sz="2200" b="0" dirty="0"/>
              <a:t> </a:t>
            </a:r>
            <a:r>
              <a:rPr lang="fr-FR" sz="2200" b="0" dirty="0" err="1"/>
              <a:t>under</a:t>
            </a:r>
            <a:r>
              <a:rPr lang="fr-FR" sz="2200" b="0" dirty="0"/>
              <a:t> the </a:t>
            </a:r>
            <a:r>
              <a:rPr lang="fr-FR" sz="2200" b="0" dirty="0" err="1"/>
              <a:t>responsability</a:t>
            </a:r>
            <a:r>
              <a:rPr lang="fr-FR" sz="2200" b="0" dirty="0"/>
              <a:t> of MLAR Driver.</a:t>
            </a:r>
          </a:p>
          <a:p>
            <a:pPr algn="l">
              <a:buClrTx/>
              <a:buFontTx/>
              <a:buNone/>
            </a:pPr>
            <a:endParaRPr lang="fr-FR" sz="2200" b="0" dirty="0"/>
          </a:p>
          <a:p>
            <a:pPr algn="l">
              <a:buClrTx/>
              <a:buFontTx/>
              <a:buNone/>
            </a:pPr>
            <a:r>
              <a:rPr lang="fr-FR" sz="2200" b="0" dirty="0"/>
              <a:t>The </a:t>
            </a:r>
            <a:r>
              <a:rPr lang="fr-FR" sz="2200" b="0" dirty="0" err="1"/>
              <a:t>ConfiscEU</a:t>
            </a:r>
            <a:r>
              <a:rPr lang="fr-FR" sz="2200" b="0" dirty="0"/>
              <a:t> </a:t>
            </a:r>
            <a:r>
              <a:rPr lang="fr-FR" sz="2200" b="0" dirty="0" err="1"/>
              <a:t>project</a:t>
            </a:r>
            <a:r>
              <a:rPr lang="fr-FR" sz="2200" b="0" dirty="0"/>
              <a:t> </a:t>
            </a:r>
            <a:r>
              <a:rPr lang="fr-FR" sz="2200" b="0" dirty="0" err="1"/>
              <a:t>could</a:t>
            </a:r>
            <a:r>
              <a:rPr lang="fr-FR" sz="2200" b="0" dirty="0"/>
              <a:t> </a:t>
            </a:r>
            <a:r>
              <a:rPr lang="fr-FR" sz="2200" b="0" dirty="0" err="1"/>
              <a:t>provide</a:t>
            </a:r>
            <a:r>
              <a:rPr lang="fr-FR" sz="2200" b="0" dirty="0"/>
              <a:t> </a:t>
            </a:r>
            <a:r>
              <a:rPr lang="fr-FR" sz="2200" b="0" dirty="0" err="1"/>
              <a:t>some</a:t>
            </a:r>
            <a:r>
              <a:rPr lang="fr-FR" sz="2200" b="0" dirty="0"/>
              <a:t> </a:t>
            </a:r>
            <a:r>
              <a:rPr lang="fr-FR" sz="2200" b="0" dirty="0" err="1"/>
              <a:t>precious</a:t>
            </a:r>
            <a:r>
              <a:rPr lang="fr-FR" sz="2200" b="0" dirty="0"/>
              <a:t> insight </a:t>
            </a:r>
            <a:r>
              <a:rPr lang="fr-FR" sz="2200" b="0" dirty="0" err="1"/>
              <a:t>into</a:t>
            </a:r>
            <a:r>
              <a:rPr lang="fr-FR" sz="2200" b="0" dirty="0"/>
              <a:t> </a:t>
            </a:r>
            <a:r>
              <a:rPr lang="fr-FR" sz="2200" b="0" dirty="0" err="1"/>
              <a:t>Member</a:t>
            </a:r>
            <a:r>
              <a:rPr lang="fr-FR" sz="2200" b="0" dirty="0"/>
              <a:t> states’ </a:t>
            </a:r>
            <a:r>
              <a:rPr lang="fr-FR" sz="2200" b="0" dirty="0" err="1"/>
              <a:t>legislative</a:t>
            </a:r>
            <a:r>
              <a:rPr lang="fr-FR" sz="2200" b="0" dirty="0"/>
              <a:t> practices.</a:t>
            </a:r>
          </a:p>
          <a:p>
            <a:pPr algn="l">
              <a:buClrTx/>
              <a:buFontTx/>
              <a:buNone/>
            </a:pPr>
            <a:endParaRPr lang="fr-FR" sz="2200" b="0" dirty="0"/>
          </a:p>
          <a:p>
            <a:pPr algn="l">
              <a:buClrTx/>
              <a:buFontTx/>
              <a:buNone/>
            </a:pPr>
            <a:r>
              <a:rPr lang="fr-FR" sz="2200" b="0" dirty="0"/>
              <a:t>EMPACT CFMLAR </a:t>
            </a:r>
            <a:r>
              <a:rPr lang="fr-FR" sz="2200" b="0" dirty="0" err="1"/>
              <a:t>would</a:t>
            </a:r>
            <a:r>
              <a:rPr lang="fr-FR" sz="2200" b="0" dirty="0"/>
              <a:t> </a:t>
            </a:r>
            <a:r>
              <a:rPr lang="fr-FR" sz="2200" b="0" dirty="0" err="1"/>
              <a:t>be</a:t>
            </a:r>
            <a:r>
              <a:rPr lang="fr-FR" sz="2200" b="0" dirty="0"/>
              <a:t> </a:t>
            </a:r>
            <a:r>
              <a:rPr lang="fr-FR" sz="2200" b="0" dirty="0" err="1"/>
              <a:t>glad</a:t>
            </a:r>
            <a:r>
              <a:rPr lang="fr-FR" sz="2200" b="0" dirty="0"/>
              <a:t> to </a:t>
            </a:r>
            <a:r>
              <a:rPr lang="fr-FR" sz="2200" b="0" dirty="0" err="1"/>
              <a:t>discuss</a:t>
            </a:r>
            <a:r>
              <a:rPr lang="fr-FR" sz="2200" b="0" dirty="0"/>
              <a:t> </a:t>
            </a:r>
            <a:r>
              <a:rPr lang="fr-FR" sz="2200" b="0" dirty="0" err="1"/>
              <a:t>this</a:t>
            </a:r>
            <a:r>
              <a:rPr lang="fr-FR" sz="2200" b="0" dirty="0"/>
              <a:t> </a:t>
            </a:r>
            <a:r>
              <a:rPr lang="fr-FR" sz="2200" b="0" dirty="0" err="1"/>
              <a:t>topic</a:t>
            </a:r>
            <a:r>
              <a:rPr lang="fr-FR" sz="2200" b="0" dirty="0"/>
              <a:t> </a:t>
            </a:r>
            <a:r>
              <a:rPr lang="fr-FR" sz="2200" b="0" dirty="0" err="1"/>
              <a:t>with</a:t>
            </a:r>
            <a:r>
              <a:rPr lang="fr-FR" sz="2200" b="0" dirty="0"/>
              <a:t> </a:t>
            </a:r>
            <a:r>
              <a:rPr lang="fr-FR" sz="2200" b="0" dirty="0" err="1"/>
              <a:t>members</a:t>
            </a:r>
            <a:r>
              <a:rPr lang="fr-FR" sz="2200" b="0" dirty="0"/>
              <a:t> of </a:t>
            </a:r>
            <a:r>
              <a:rPr lang="fr-FR" sz="2200" b="0" dirty="0" err="1"/>
              <a:t>this</a:t>
            </a:r>
            <a:r>
              <a:rPr lang="fr-FR" sz="2200" b="0" dirty="0"/>
              <a:t> </a:t>
            </a:r>
            <a:r>
              <a:rPr lang="fr-FR" sz="2200" b="0" dirty="0" err="1"/>
              <a:t>project</a:t>
            </a:r>
            <a:r>
              <a:rPr lang="fr-FR" sz="2200" b="0" dirty="0"/>
              <a:t>.</a:t>
            </a:r>
          </a:p>
          <a:p>
            <a:pPr indent="-195263" eaLnBrk="1" hangingPunct="1">
              <a:lnSpc>
                <a:spcPct val="90000"/>
              </a:lnSpc>
              <a:spcBef>
                <a:spcPts val="1000"/>
              </a:spcBef>
              <a:buClrTx/>
              <a:buFontTx/>
              <a:buNone/>
            </a:pPr>
            <a:endParaRPr lang="fr-FR" sz="2600" b="0" dirty="0">
              <a:solidFill>
                <a:srgbClr val="000066"/>
              </a:solidFill>
            </a:endParaRPr>
          </a:p>
          <a:p>
            <a:pPr indent="-195263" eaLnBrk="1" hangingPunct="1">
              <a:lnSpc>
                <a:spcPct val="90000"/>
              </a:lnSpc>
              <a:spcBef>
                <a:spcPts val="1000"/>
              </a:spcBef>
              <a:buClrTx/>
              <a:buFontTx/>
              <a:buNone/>
            </a:pPr>
            <a:endParaRPr lang="fr-FR" sz="2600" b="0" dirty="0">
              <a:solidFill>
                <a:srgbClr val="000066"/>
              </a:solidFill>
            </a:endParaRPr>
          </a:p>
        </p:txBody>
      </p:sp>
      <p:sp>
        <p:nvSpPr>
          <p:cNvPr id="15363" name="Text Box 3"/>
          <p:cNvSpPr txBox="1">
            <a:spLocks noChangeArrowheads="1"/>
          </p:cNvSpPr>
          <p:nvPr/>
        </p:nvSpPr>
        <p:spPr bwMode="auto">
          <a:xfrm>
            <a:off x="8244398" y="6356351"/>
            <a:ext cx="612433"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FFFFFF"/>
                </a:solidFill>
                <a:latin typeface="Calibri" charset="0"/>
                <a:ea typeface="ＭＳ Ｐゴシック" charset="0"/>
                <a:cs typeface="Microsoft YaHei"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FFFFFF"/>
                </a:solidFill>
                <a:latin typeface="Calibri" charset="0"/>
                <a:ea typeface="ＭＳ Ｐゴシック" charset="0"/>
                <a:cs typeface="Microsoft YaHei"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FFFFFF"/>
                </a:solidFill>
                <a:latin typeface="Calibri" charset="0"/>
                <a:ea typeface="ＭＳ Ｐゴシック" charset="0"/>
                <a:cs typeface="Microsoft YaHei"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FFFFFF"/>
                </a:solidFill>
                <a:latin typeface="Calibri" charset="0"/>
                <a:ea typeface="ＭＳ Ｐゴシック" charset="0"/>
                <a:cs typeface="Microsoft YaHei"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FFFFFF"/>
                </a:solidFill>
                <a:latin typeface="Calibri" charset="0"/>
                <a:ea typeface="ＭＳ Ｐゴシック" charset="0"/>
                <a:cs typeface="Microsoft YaHei" charset="0"/>
              </a:defRPr>
            </a:lvl5pPr>
            <a:lvl6pPr marL="2514600" indent="-228600" algn="just"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FFFFFF"/>
                </a:solidFill>
                <a:latin typeface="Calibri" charset="0"/>
                <a:ea typeface="ＭＳ Ｐゴシック" charset="0"/>
                <a:cs typeface="Microsoft YaHei" charset="0"/>
              </a:defRPr>
            </a:lvl6pPr>
            <a:lvl7pPr marL="2971800" indent="-228600" algn="just"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FFFFFF"/>
                </a:solidFill>
                <a:latin typeface="Calibri" charset="0"/>
                <a:ea typeface="ＭＳ Ｐゴシック" charset="0"/>
                <a:cs typeface="Microsoft YaHei" charset="0"/>
              </a:defRPr>
            </a:lvl7pPr>
            <a:lvl8pPr marL="3429000" indent="-228600" algn="just"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FFFFFF"/>
                </a:solidFill>
                <a:latin typeface="Calibri" charset="0"/>
                <a:ea typeface="ＭＳ Ｐゴシック" charset="0"/>
                <a:cs typeface="Microsoft YaHei" charset="0"/>
              </a:defRPr>
            </a:lvl8pPr>
            <a:lvl9pPr marL="3886200" indent="-228600" algn="just"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FFFFFF"/>
                </a:solidFill>
                <a:latin typeface="Calibri" charset="0"/>
                <a:ea typeface="ＭＳ Ｐゴシック" charset="0"/>
                <a:cs typeface="Microsoft YaHei" charset="0"/>
              </a:defRPr>
            </a:lvl9pPr>
          </a:lstStyle>
          <a:p>
            <a:pPr algn="r">
              <a:buClrTx/>
              <a:buFontTx/>
              <a:buNone/>
            </a:pPr>
            <a:fld id="{1B354BFB-7278-FC47-ACC6-B90842ED9792}" type="slidenum">
              <a:rPr lang="fr-FR" b="0"/>
              <a:pPr algn="r">
                <a:buClrTx/>
                <a:buFontTx/>
                <a:buNone/>
              </a:pPr>
              <a:t>25</a:t>
            </a:fld>
            <a:endParaRPr lang="fr-FR" b="0"/>
          </a:p>
        </p:txBody>
      </p:sp>
    </p:spTree>
    <p:extLst>
      <p:ext uri="{BB962C8B-B14F-4D97-AF65-F5344CB8AC3E}">
        <p14:creationId xmlns:p14="http://schemas.microsoft.com/office/powerpoint/2010/main" val="15765830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5" descr="M:\Images\Logos\EUROPOL LOGOS\PNG\Europol_Logo_Dia white background.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00800" y="164174"/>
            <a:ext cx="2590800" cy="236829"/>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itle 1"/>
          <p:cNvSpPr>
            <a:spLocks noGrp="1"/>
          </p:cNvSpPr>
          <p:nvPr>
            <p:ph type="ctrTitle"/>
          </p:nvPr>
        </p:nvSpPr>
        <p:spPr>
          <a:xfrm>
            <a:off x="762000" y="914400"/>
            <a:ext cx="7924800" cy="2677656"/>
          </a:xfrm>
        </p:spPr>
        <p:txBody>
          <a:bodyPr wrap="square" rtlCol="0">
            <a:spAutoFit/>
          </a:bodyPr>
          <a:lstStyle/>
          <a:p>
            <a:pPr>
              <a:defRPr/>
            </a:pPr>
            <a:r>
              <a:rPr lang="en-GB" sz="2400" b="1" spc="300" dirty="0" smtClean="0"/>
              <a:t/>
            </a:r>
            <a:br>
              <a:rPr lang="en-GB" sz="2400" b="1" spc="300" dirty="0" smtClean="0"/>
            </a:br>
            <a:r>
              <a:rPr lang="en-GB" sz="2400" b="1" spc="300" dirty="0" smtClean="0"/>
              <a:t/>
            </a:r>
            <a:br>
              <a:rPr lang="en-GB" sz="2400" b="1" spc="300" dirty="0" smtClean="0"/>
            </a:br>
            <a:r>
              <a:rPr lang="en-GB" sz="2400" b="1" spc="300" dirty="0" smtClean="0"/>
              <a:t/>
            </a:r>
            <a:br>
              <a:rPr lang="en-GB" sz="2400" b="1" spc="300" dirty="0" smtClean="0"/>
            </a:br>
            <a:r>
              <a:rPr lang="en-GB" sz="2400" b="1" spc="300" dirty="0"/>
              <a:t/>
            </a:r>
            <a:br>
              <a:rPr lang="en-GB" sz="2400" b="1" spc="300" dirty="0"/>
            </a:br>
            <a:r>
              <a:rPr lang="en-GB" sz="2400" b="1" spc="300" dirty="0"/>
              <a:t/>
            </a:r>
            <a:br>
              <a:rPr lang="en-GB" sz="2400" b="1" spc="300" dirty="0"/>
            </a:br>
            <a:r>
              <a:rPr lang="en-GB" sz="2400" b="1" spc="300" dirty="0" smtClean="0"/>
              <a:t/>
            </a:r>
            <a:br>
              <a:rPr lang="en-GB" sz="2400" b="1" spc="300" dirty="0" smtClean="0"/>
            </a:br>
            <a:endParaRPr lang="en-GB" sz="2400" b="1" spc="300" dirty="0" smtClean="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137" y="1676400"/>
            <a:ext cx="3200400" cy="3200400"/>
          </a:xfrm>
          <a:prstGeom prst="rect">
            <a:avLst/>
          </a:prstGeom>
        </p:spPr>
      </p:pic>
      <p:sp>
        <p:nvSpPr>
          <p:cNvPr id="2" name="Rectangle 1"/>
          <p:cNvSpPr/>
          <p:nvPr/>
        </p:nvSpPr>
        <p:spPr>
          <a:xfrm>
            <a:off x="3733800" y="5014286"/>
            <a:ext cx="5257800" cy="1569660"/>
          </a:xfrm>
          <a:prstGeom prst="rect">
            <a:avLst/>
          </a:prstGeom>
        </p:spPr>
        <p:txBody>
          <a:bodyPr wrap="square">
            <a:spAutoFit/>
          </a:bodyPr>
          <a:lstStyle/>
          <a:p>
            <a:pPr lvl="0"/>
            <a:r>
              <a:rPr lang="en-GB" altLang="en-US" sz="2400" b="1" spc="300" dirty="0" smtClean="0">
                <a:solidFill>
                  <a:schemeClr val="bg1"/>
                </a:solidFill>
              </a:rPr>
              <a:t>Marcella van Berkel</a:t>
            </a:r>
          </a:p>
          <a:p>
            <a:pPr lvl="0"/>
            <a:r>
              <a:rPr lang="en-GB" altLang="en-US" sz="2400" b="1" spc="300" dirty="0" smtClean="0">
                <a:solidFill>
                  <a:schemeClr val="bg1"/>
                </a:solidFill>
              </a:rPr>
              <a:t>ECAB/ CARIN Secretariat</a:t>
            </a:r>
          </a:p>
          <a:p>
            <a:pPr lvl="0"/>
            <a:r>
              <a:rPr lang="en-GB" altLang="en-US" sz="2400" b="1" spc="300" dirty="0" smtClean="0">
                <a:solidFill>
                  <a:schemeClr val="bg1"/>
                </a:solidFill>
              </a:rPr>
              <a:t>O50@europol.europa.eu</a:t>
            </a:r>
            <a:endParaRPr lang="en-GB" altLang="en-US" sz="2400" b="1" spc="300" dirty="0">
              <a:solidFill>
                <a:schemeClr val="bg1"/>
              </a:solidFill>
            </a:endParaRPr>
          </a:p>
          <a:p>
            <a:pPr lvl="0"/>
            <a:r>
              <a:rPr lang="en-GB" altLang="en-US" sz="2400" b="1" spc="300" dirty="0" smtClean="0">
                <a:solidFill>
                  <a:schemeClr val="bg1"/>
                </a:solidFill>
              </a:rPr>
              <a:t>CARIN@europol.europa.eu</a:t>
            </a:r>
            <a:endParaRPr lang="en-GB" altLang="en-US" sz="2000" b="1" spc="300" dirty="0">
              <a:solidFill>
                <a:srgbClr val="FFFF00"/>
              </a:solidFill>
              <a:latin typeface="Cambria" panose="02040503050406030204" pitchFamily="18" charset="0"/>
            </a:endParaRPr>
          </a:p>
        </p:txBody>
      </p:sp>
    </p:spTree>
    <p:extLst>
      <p:ext uri="{BB962C8B-B14F-4D97-AF65-F5344CB8AC3E}">
        <p14:creationId xmlns:p14="http://schemas.microsoft.com/office/powerpoint/2010/main" val="262429032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brightnessContrast bright="-18000"/>
                    </a14:imgEffect>
                  </a14:imgLayer>
                </a14:imgProps>
              </a:ext>
              <a:ext uri="{28A0092B-C50C-407E-A947-70E740481C1C}">
                <a14:useLocalDpi xmlns:a14="http://schemas.microsoft.com/office/drawing/2010/main"/>
              </a:ext>
            </a:extLst>
          </a:blip>
          <a:stretch>
            <a:fillRect/>
          </a:stretch>
        </p:blipFill>
        <p:spPr>
          <a:xfrm>
            <a:off x="714" y="0"/>
            <a:ext cx="9142572" cy="6858000"/>
          </a:xfrm>
          <a:prstGeom prst="rect">
            <a:avLst/>
          </a:prstGeom>
        </p:spPr>
      </p:pic>
      <p:pic>
        <p:nvPicPr>
          <p:cNvPr id="8" name="Picture 85" descr="M:\Images\Logos\EUROPOL LOGOS\PNG\Europol_Logo_Dia white background.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00800" y="164174"/>
            <a:ext cx="2590800" cy="236829"/>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50" y="571500"/>
            <a:ext cx="9201150" cy="5774780"/>
          </a:xfrm>
          <a:prstGeom prst="rect">
            <a:avLst/>
          </a:prstGeom>
        </p:spPr>
      </p:pic>
      <p:sp>
        <p:nvSpPr>
          <p:cNvPr id="17" name="Rectangle 16"/>
          <p:cNvSpPr/>
          <p:nvPr/>
        </p:nvSpPr>
        <p:spPr>
          <a:xfrm rot="20875718">
            <a:off x="3786342" y="2768525"/>
            <a:ext cx="2313099" cy="1669124"/>
          </a:xfrm>
          <a:prstGeom prst="rect">
            <a:avLst/>
          </a:prstGeom>
          <a:noFill/>
        </p:spPr>
        <p:txBody>
          <a:bodyPr wrap="none" lIns="91440" tIns="45720" rIns="91440" bIns="45720">
            <a:prstTxWarp prst="textArchUp">
              <a:avLst>
                <a:gd name="adj" fmla="val 12174089"/>
              </a:avLst>
            </a:prstTxWarp>
            <a:spAutoFit/>
          </a:bodyPr>
          <a:lstStyle/>
          <a:p>
            <a:pPr algn="ctr"/>
            <a:endParaRPr lang="en-US" sz="2000" b="1" cap="none" spc="0" dirty="0">
              <a:ln w="900" cmpd="sng">
                <a:solidFill>
                  <a:schemeClr val="accent5">
                    <a:lumMod val="75000"/>
                  </a:schemeClr>
                </a:solidFill>
                <a:prstDash val="solid"/>
              </a:ln>
              <a:gradFill>
                <a:gsLst>
                  <a:gs pos="0">
                    <a:schemeClr val="accent5">
                      <a:lumMod val="50000"/>
                    </a:schemeClr>
                  </a:gs>
                  <a:gs pos="100000">
                    <a:schemeClr val="accent5">
                      <a:lumMod val="70000"/>
                    </a:schemeClr>
                  </a:gs>
                </a:gsLst>
                <a:lin ang="13500000" scaled="1"/>
              </a:gradFill>
              <a:effectLst>
                <a:innerShdw>
                  <a:schemeClr val="accent5">
                    <a:lumMod val="75000"/>
                    <a:alpha val="44000"/>
                  </a:schemeClr>
                </a:innerShdw>
              </a:effectLst>
            </a:endParaRPr>
          </a:p>
        </p:txBody>
      </p:sp>
      <p:grpSp>
        <p:nvGrpSpPr>
          <p:cNvPr id="28" name="Group 27"/>
          <p:cNvGrpSpPr/>
          <p:nvPr/>
        </p:nvGrpSpPr>
        <p:grpSpPr>
          <a:xfrm>
            <a:off x="3102379" y="4712085"/>
            <a:ext cx="1981200" cy="1695630"/>
            <a:chOff x="3102379" y="4712085"/>
            <a:chExt cx="1981200" cy="1695630"/>
          </a:xfrm>
        </p:grpSpPr>
        <p:sp>
          <p:nvSpPr>
            <p:cNvPr id="16" name="Oval 15"/>
            <p:cNvSpPr>
              <a:spLocks noChangeAspect="1"/>
            </p:cNvSpPr>
            <p:nvPr/>
          </p:nvSpPr>
          <p:spPr>
            <a:xfrm rot="11476859">
              <a:off x="3335757" y="4712085"/>
              <a:ext cx="1575335" cy="1548000"/>
            </a:xfrm>
            <a:prstGeom prst="ellipse">
              <a:avLst/>
            </a:prstGeom>
            <a:solidFill>
              <a:schemeClr val="accent4">
                <a:lumMod val="60000"/>
                <a:lumOff val="40000"/>
                <a:alpha val="92000"/>
              </a:schemeClr>
            </a:solidFill>
            <a:ln>
              <a:solidFill>
                <a:schemeClr val="accent5">
                  <a:lumMod val="75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rot="1858834">
              <a:off x="3154836" y="4954871"/>
              <a:ext cx="1703146" cy="1452844"/>
            </a:xfrm>
            <a:prstGeom prst="rect">
              <a:avLst/>
            </a:prstGeom>
            <a:noFill/>
          </p:spPr>
          <p:txBody>
            <a:bodyPr wrap="none" lIns="91440" tIns="45720" rIns="91440" bIns="45720">
              <a:prstTxWarp prst="textArchDown">
                <a:avLst>
                  <a:gd name="adj" fmla="val 21255534"/>
                </a:avLst>
              </a:prstTxWarp>
              <a:spAutoFit/>
            </a:bodyPr>
            <a:lstStyle/>
            <a:p>
              <a:pPr algn="ctr"/>
              <a:r>
                <a:rPr lang="en-US" b="1" cap="none" spc="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SEIZED / FROZEN - EU</a:t>
              </a:r>
              <a:endParaRPr lang="en-US" b="1" cap="none" spc="0" dirty="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endParaRPr>
            </a:p>
          </p:txBody>
        </p:sp>
        <p:sp>
          <p:nvSpPr>
            <p:cNvPr id="22" name="TextBox 21"/>
            <p:cNvSpPr txBox="1"/>
            <p:nvPr/>
          </p:nvSpPr>
          <p:spPr>
            <a:xfrm>
              <a:off x="3102379" y="5286030"/>
              <a:ext cx="1981200" cy="707886"/>
            </a:xfrm>
            <a:prstGeom prst="rect">
              <a:avLst/>
            </a:prstGeom>
            <a:noFill/>
          </p:spPr>
          <p:txBody>
            <a:bodyPr wrap="square" rtlCol="0">
              <a:spAutoFit/>
            </a:bodyPr>
            <a:lstStyle/>
            <a:p>
              <a:pPr algn="ctr"/>
              <a:r>
                <a:rPr lang="en-GB" sz="2000" b="1" dirty="0" smtClean="0">
                  <a:solidFill>
                    <a:schemeClr val="bg1"/>
                  </a:solidFill>
                  <a:latin typeface="Cambria" panose="02040503050406030204" pitchFamily="18" charset="0"/>
                </a:rPr>
                <a:t>€2.4 billion</a:t>
              </a:r>
            </a:p>
            <a:p>
              <a:pPr algn="ctr"/>
              <a:r>
                <a:rPr lang="en-GB" altLang="en-US" b="1" spc="70" dirty="0" smtClean="0">
                  <a:solidFill>
                    <a:schemeClr val="bg1"/>
                  </a:solidFill>
                  <a:latin typeface="Cambria" panose="02040503050406030204" pitchFamily="18" charset="0"/>
                </a:rPr>
                <a:t>   </a:t>
              </a:r>
              <a:r>
                <a:rPr lang="en-GB" altLang="en-US" b="1" spc="70" dirty="0" smtClean="0">
                  <a:solidFill>
                    <a:schemeClr val="tx2">
                      <a:lumMod val="20000"/>
                      <a:lumOff val="80000"/>
                    </a:schemeClr>
                  </a:solidFill>
                  <a:latin typeface="Cambria" panose="02040503050406030204" pitchFamily="18" charset="0"/>
                </a:rPr>
                <a:t>2.2%</a:t>
              </a:r>
              <a:r>
                <a:rPr lang="en-GB" altLang="en-US" sz="2000" b="1" dirty="0" smtClean="0">
                  <a:solidFill>
                    <a:schemeClr val="tx2">
                      <a:lumMod val="20000"/>
                      <a:lumOff val="80000"/>
                    </a:schemeClr>
                  </a:solidFill>
                  <a:latin typeface="Cambria" panose="02040503050406030204" pitchFamily="18" charset="0"/>
                </a:rPr>
                <a:t> </a:t>
              </a:r>
              <a:endParaRPr lang="en-GB" altLang="en-US" sz="2000" b="1" dirty="0">
                <a:solidFill>
                  <a:schemeClr val="tx2">
                    <a:lumMod val="20000"/>
                    <a:lumOff val="80000"/>
                  </a:schemeClr>
                </a:solidFill>
                <a:latin typeface="Cambria" panose="02040503050406030204" pitchFamily="18" charset="0"/>
              </a:endParaRPr>
            </a:p>
          </p:txBody>
        </p:sp>
      </p:grpSp>
      <p:sp>
        <p:nvSpPr>
          <p:cNvPr id="23" name="Oval 22"/>
          <p:cNvSpPr>
            <a:spLocks noChangeAspect="1"/>
          </p:cNvSpPr>
          <p:nvPr/>
        </p:nvSpPr>
        <p:spPr>
          <a:xfrm rot="14047076">
            <a:off x="5399198" y="5462930"/>
            <a:ext cx="1099392" cy="1080313"/>
          </a:xfrm>
          <a:prstGeom prst="ellipse">
            <a:avLst/>
          </a:prstGeom>
          <a:solidFill>
            <a:srgbClr val="AB0587">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rot="20683763">
            <a:off x="5241578" y="5402159"/>
            <a:ext cx="1399207" cy="1315019"/>
          </a:xfrm>
          <a:prstGeom prst="rect">
            <a:avLst/>
          </a:prstGeom>
          <a:noFill/>
        </p:spPr>
        <p:txBody>
          <a:bodyPr wrap="none" lIns="91440" tIns="45720" rIns="91440" bIns="45720">
            <a:prstTxWarp prst="textArchDown">
              <a:avLst>
                <a:gd name="adj" fmla="val 20491068"/>
              </a:avLst>
            </a:prstTxWarp>
            <a:spAutoFit/>
          </a:bodyPr>
          <a:lstStyle/>
          <a:p>
            <a:pPr algn="ctr"/>
            <a:r>
              <a:rPr lang="en-US" b="1" cap="none" spc="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CONFISCATED - EU</a:t>
            </a:r>
            <a:endParaRPr lang="en-US" b="1" cap="none" spc="0" dirty="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endParaRPr>
          </a:p>
        </p:txBody>
      </p:sp>
      <p:sp>
        <p:nvSpPr>
          <p:cNvPr id="26" name="TextBox 25"/>
          <p:cNvSpPr txBox="1"/>
          <p:nvPr/>
        </p:nvSpPr>
        <p:spPr>
          <a:xfrm>
            <a:off x="5295713" y="5849197"/>
            <a:ext cx="1264945" cy="492443"/>
          </a:xfrm>
          <a:prstGeom prst="rect">
            <a:avLst/>
          </a:prstGeom>
          <a:noFill/>
        </p:spPr>
        <p:txBody>
          <a:bodyPr wrap="square" rtlCol="0">
            <a:spAutoFit/>
          </a:bodyPr>
          <a:lstStyle/>
          <a:p>
            <a:pPr algn="ctr"/>
            <a:r>
              <a:rPr lang="en-GB" sz="1400" b="1" dirty="0" smtClean="0">
                <a:solidFill>
                  <a:schemeClr val="bg1"/>
                </a:solidFill>
                <a:latin typeface="Cambria" panose="02040503050406030204" pitchFamily="18" charset="0"/>
              </a:rPr>
              <a:t>€1.2 billion</a:t>
            </a:r>
          </a:p>
          <a:p>
            <a:pPr algn="ctr"/>
            <a:r>
              <a:rPr lang="en-GB" altLang="en-US" sz="1200" b="1" dirty="0" smtClean="0">
                <a:solidFill>
                  <a:schemeClr val="accent4">
                    <a:lumMod val="40000"/>
                    <a:lumOff val="60000"/>
                  </a:schemeClr>
                </a:solidFill>
                <a:latin typeface="Cambria" panose="02040503050406030204" pitchFamily="18" charset="0"/>
              </a:rPr>
              <a:t>    1.1% </a:t>
            </a:r>
            <a:endParaRPr lang="en-GB" altLang="en-US" sz="1200" b="1" dirty="0">
              <a:solidFill>
                <a:schemeClr val="accent4">
                  <a:lumMod val="40000"/>
                  <a:lumOff val="60000"/>
                </a:schemeClr>
              </a:solidFill>
              <a:latin typeface="Cambria" panose="02040503050406030204" pitchFamily="18" charset="0"/>
            </a:endParaRPr>
          </a:p>
        </p:txBody>
      </p:sp>
      <p:cxnSp>
        <p:nvCxnSpPr>
          <p:cNvPr id="18" name="Straight Connector 17"/>
          <p:cNvCxnSpPr/>
          <p:nvPr/>
        </p:nvCxnSpPr>
        <p:spPr>
          <a:xfrm flipH="1" flipV="1">
            <a:off x="4816586" y="5792373"/>
            <a:ext cx="593614" cy="201543"/>
          </a:xfrm>
          <a:prstGeom prst="line">
            <a:avLst/>
          </a:prstGeom>
          <a:ln w="19050">
            <a:solidFill>
              <a:schemeClr val="accent4">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6" idx="4"/>
            <a:endCxn id="13" idx="7"/>
          </p:cNvCxnSpPr>
          <p:nvPr/>
        </p:nvCxnSpPr>
        <p:spPr>
          <a:xfrm flipH="1" flipV="1">
            <a:off x="4216286" y="4301705"/>
            <a:ext cx="58548" cy="425334"/>
          </a:xfrm>
          <a:prstGeom prst="line">
            <a:avLst/>
          </a:prstGeom>
          <a:ln w="19050">
            <a:solidFill>
              <a:schemeClr val="accent4">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2429074" y="3124200"/>
            <a:ext cx="466050" cy="247836"/>
          </a:xfrm>
          <a:prstGeom prst="line">
            <a:avLst/>
          </a:prstGeom>
          <a:ln w="19050">
            <a:solidFill>
              <a:schemeClr val="accent4">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213989" y="840600"/>
            <a:ext cx="2799782" cy="2667416"/>
            <a:chOff x="213989" y="840600"/>
            <a:chExt cx="2799782" cy="2667416"/>
          </a:xfrm>
        </p:grpSpPr>
        <p:sp>
          <p:nvSpPr>
            <p:cNvPr id="10" name="Oval 9"/>
            <p:cNvSpPr>
              <a:spLocks noChangeAspect="1"/>
            </p:cNvSpPr>
            <p:nvPr/>
          </p:nvSpPr>
          <p:spPr>
            <a:xfrm>
              <a:off x="457200" y="840600"/>
              <a:ext cx="2556571" cy="2512200"/>
            </a:xfrm>
            <a:prstGeom prst="ellipse">
              <a:avLst/>
            </a:prstGeom>
            <a:solidFill>
              <a:schemeClr val="tx2">
                <a:lumMod val="60000"/>
                <a:lumOff val="4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rot="19266056">
              <a:off x="213989" y="857514"/>
              <a:ext cx="2375506" cy="1812274"/>
            </a:xfrm>
            <a:prstGeom prst="rect">
              <a:avLst/>
            </a:prstGeom>
            <a:noFill/>
          </p:spPr>
          <p:txBody>
            <a:bodyPr wrap="none" lIns="91440" tIns="45720" rIns="91440" bIns="45720">
              <a:prstTxWarp prst="textArchUp">
                <a:avLst>
                  <a:gd name="adj" fmla="val 10784874"/>
                </a:avLst>
              </a:prstTxWarp>
              <a:spAutoFit/>
            </a:bodyPr>
            <a:lstStyle/>
            <a:p>
              <a:pPr algn="ctr"/>
              <a:r>
                <a:rPr lang="en-US" sz="28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 THE WORLD</a:t>
              </a:r>
              <a:endParaRPr lang="en-US" sz="2800" b="1" cap="none" spc="0" dirty="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endParaRPr>
            </a:p>
          </p:txBody>
        </p:sp>
        <p:sp>
          <p:nvSpPr>
            <p:cNvPr id="12" name="TextBox 11"/>
            <p:cNvSpPr txBox="1"/>
            <p:nvPr/>
          </p:nvSpPr>
          <p:spPr>
            <a:xfrm>
              <a:off x="554385" y="1752600"/>
              <a:ext cx="2362199" cy="523220"/>
            </a:xfrm>
            <a:prstGeom prst="rect">
              <a:avLst/>
            </a:prstGeom>
            <a:noFill/>
          </p:spPr>
          <p:txBody>
            <a:bodyPr wrap="square" rtlCol="0">
              <a:spAutoFit/>
            </a:bodyPr>
            <a:lstStyle/>
            <a:p>
              <a:pPr algn="ctr"/>
              <a:r>
                <a:rPr lang="en-GB" sz="2800" b="1" dirty="0" smtClean="0">
                  <a:solidFill>
                    <a:schemeClr val="bg1"/>
                  </a:solidFill>
                  <a:latin typeface="Cambria" panose="02040503050406030204" pitchFamily="18" charset="0"/>
                </a:rPr>
                <a:t>€1.9 trillion</a:t>
              </a:r>
              <a:r>
                <a:rPr lang="en-GB" altLang="en-US" sz="2800" b="1" dirty="0" smtClean="0">
                  <a:solidFill>
                    <a:schemeClr val="bg1"/>
                  </a:solidFill>
                  <a:latin typeface="Cambria" panose="02040503050406030204" pitchFamily="18" charset="0"/>
                </a:rPr>
                <a:t> </a:t>
              </a:r>
              <a:endParaRPr lang="en-GB" altLang="en-US" sz="2800" b="1" dirty="0">
                <a:solidFill>
                  <a:schemeClr val="bg1"/>
                </a:solidFill>
                <a:latin typeface="Cambria" panose="02040503050406030204" pitchFamily="18" charset="0"/>
              </a:endParaRPr>
            </a:p>
          </p:txBody>
        </p:sp>
        <p:sp>
          <p:nvSpPr>
            <p:cNvPr id="33" name="Rectangle 32"/>
            <p:cNvSpPr/>
            <p:nvPr/>
          </p:nvSpPr>
          <p:spPr>
            <a:xfrm rot="3131825">
              <a:off x="195802" y="1794312"/>
              <a:ext cx="1974564" cy="1452844"/>
            </a:xfrm>
            <a:prstGeom prst="rect">
              <a:avLst/>
            </a:prstGeom>
            <a:noFill/>
          </p:spPr>
          <p:txBody>
            <a:bodyPr wrap="none" lIns="91440" tIns="45720" rIns="91440" bIns="45720">
              <a:prstTxWarp prst="textArchDown">
                <a:avLst>
                  <a:gd name="adj" fmla="val 21255534"/>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1400" b="1" dirty="0">
                  <a:ln w="900" cmpd="sng">
                    <a:solidFill>
                      <a:schemeClr val="accent1">
                        <a:satMod val="190000"/>
                        <a:alpha val="55000"/>
                      </a:schemeClr>
                    </a:solidFill>
                    <a:prstDash val="solid"/>
                  </a:ln>
                  <a:solidFill>
                    <a:schemeClr val="accent5">
                      <a:lumMod val="20000"/>
                      <a:lumOff val="80000"/>
                    </a:schemeClr>
                  </a:solidFill>
                  <a:effectLst>
                    <a:innerShdw blurRad="101600" dist="76200" dir="5400000">
                      <a:schemeClr val="accent1">
                        <a:satMod val="190000"/>
                        <a:tint val="100000"/>
                        <a:alpha val="74000"/>
                      </a:schemeClr>
                    </a:innerShdw>
                  </a:effectLst>
                </a:rPr>
                <a:t>PROCEEDS OF CRIME</a:t>
              </a:r>
            </a:p>
          </p:txBody>
        </p:sp>
      </p:grpSp>
      <p:grpSp>
        <p:nvGrpSpPr>
          <p:cNvPr id="20" name="Group 19"/>
          <p:cNvGrpSpPr/>
          <p:nvPr/>
        </p:nvGrpSpPr>
        <p:grpSpPr>
          <a:xfrm>
            <a:off x="2765778" y="2579992"/>
            <a:ext cx="1985737" cy="1980785"/>
            <a:chOff x="2765778" y="2579992"/>
            <a:chExt cx="1985737" cy="1980785"/>
          </a:xfrm>
        </p:grpSpPr>
        <p:sp>
          <p:nvSpPr>
            <p:cNvPr id="13" name="Oval 12"/>
            <p:cNvSpPr>
              <a:spLocks noChangeAspect="1"/>
            </p:cNvSpPr>
            <p:nvPr/>
          </p:nvSpPr>
          <p:spPr>
            <a:xfrm rot="6104372">
              <a:off x="2837222" y="2671406"/>
              <a:ext cx="1795151" cy="1764000"/>
            </a:xfrm>
            <a:prstGeom prst="ellipse">
              <a:avLst/>
            </a:prstGeom>
            <a:solidFill>
              <a:schemeClr val="accent5">
                <a:lumMod val="75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2839240" y="2579992"/>
              <a:ext cx="1791117" cy="1584088"/>
            </a:xfrm>
            <a:prstGeom prst="rect">
              <a:avLst/>
            </a:prstGeom>
            <a:noFill/>
          </p:spPr>
          <p:txBody>
            <a:bodyPr wrap="none" lIns="91440" tIns="45720" rIns="91440" bIns="45720">
              <a:prstTxWarp prst="textArchUp">
                <a:avLst>
                  <a:gd name="adj" fmla="val 12174089"/>
                </a:avLst>
              </a:prstTxWarp>
              <a:spAutoFit/>
            </a:bodyPr>
            <a:lstStyle/>
            <a:p>
              <a:pPr algn="ctr"/>
              <a:r>
                <a:rPr lang="en-US" sz="2000" b="1" dirty="0" smtClean="0">
                  <a:ln w="900" cmpd="sng">
                    <a:gradFill>
                      <a:gsLst>
                        <a:gs pos="0">
                          <a:schemeClr val="accent1">
                            <a:tint val="66000"/>
                            <a:satMod val="160000"/>
                            <a:lumMod val="0"/>
                            <a:lumOff val="100000"/>
                          </a:schemeClr>
                        </a:gs>
                        <a:gs pos="50000">
                          <a:schemeClr val="accent1">
                            <a:tint val="44500"/>
                            <a:satMod val="160000"/>
                          </a:schemeClr>
                        </a:gs>
                        <a:gs pos="100000">
                          <a:schemeClr val="accent1">
                            <a:tint val="23500"/>
                            <a:satMod val="160000"/>
                          </a:schemeClr>
                        </a:gs>
                      </a:gsLst>
                      <a:lin ang="5400000" scaled="0"/>
                    </a:gradFill>
                    <a:prstDash val="solid"/>
                  </a:ln>
                  <a:solidFill>
                    <a:schemeClr val="bg1"/>
                  </a:solidFill>
                  <a:effectLst>
                    <a:innerShdw blurRad="101600" dist="76200" dir="5400000">
                      <a:schemeClr val="accent1">
                        <a:satMod val="190000"/>
                        <a:tint val="100000"/>
                        <a:alpha val="74000"/>
                      </a:schemeClr>
                    </a:innerShdw>
                  </a:effectLst>
                </a:rPr>
                <a:t>EUROPE</a:t>
              </a:r>
              <a:endParaRPr lang="en-US" sz="2000" b="1" cap="none" spc="0" dirty="0">
                <a:ln w="900" cmpd="sng">
                  <a:gradFill>
                    <a:gsLst>
                      <a:gs pos="0">
                        <a:schemeClr val="accent1">
                          <a:tint val="66000"/>
                          <a:satMod val="160000"/>
                          <a:lumMod val="0"/>
                          <a:lumOff val="100000"/>
                        </a:schemeClr>
                      </a:gs>
                      <a:gs pos="50000">
                        <a:schemeClr val="accent1">
                          <a:tint val="44500"/>
                          <a:satMod val="160000"/>
                        </a:schemeClr>
                      </a:gs>
                      <a:gs pos="100000">
                        <a:schemeClr val="accent1">
                          <a:tint val="23500"/>
                          <a:satMod val="160000"/>
                        </a:schemeClr>
                      </a:gs>
                    </a:gsLst>
                    <a:lin ang="5400000" scaled="0"/>
                  </a:gradFill>
                  <a:prstDash val="solid"/>
                </a:ln>
                <a:solidFill>
                  <a:schemeClr val="bg1"/>
                </a:solidFill>
                <a:effectLst>
                  <a:innerShdw blurRad="101600" dist="76200" dir="5400000">
                    <a:schemeClr val="accent1">
                      <a:satMod val="190000"/>
                      <a:tint val="100000"/>
                      <a:alpha val="74000"/>
                    </a:schemeClr>
                  </a:innerShdw>
                </a:effectLst>
              </a:endParaRPr>
            </a:p>
          </p:txBody>
        </p:sp>
        <p:sp>
          <p:nvSpPr>
            <p:cNvPr id="15" name="TextBox 14"/>
            <p:cNvSpPr txBox="1"/>
            <p:nvPr/>
          </p:nvSpPr>
          <p:spPr>
            <a:xfrm>
              <a:off x="2770315" y="3294767"/>
              <a:ext cx="1981200" cy="461665"/>
            </a:xfrm>
            <a:prstGeom prst="rect">
              <a:avLst/>
            </a:prstGeom>
            <a:noFill/>
          </p:spPr>
          <p:txBody>
            <a:bodyPr wrap="square" rtlCol="0">
              <a:spAutoFit/>
            </a:bodyPr>
            <a:lstStyle/>
            <a:p>
              <a:pPr algn="ctr"/>
              <a:r>
                <a:rPr lang="en-GB" sz="2400" b="1" dirty="0" smtClean="0">
                  <a:solidFill>
                    <a:schemeClr val="bg1"/>
                  </a:solidFill>
                  <a:latin typeface="Cambria" panose="02040503050406030204" pitchFamily="18" charset="0"/>
                </a:rPr>
                <a:t>€110 billion</a:t>
              </a:r>
              <a:r>
                <a:rPr lang="en-GB" altLang="en-US" sz="2400" b="1" dirty="0" smtClean="0">
                  <a:solidFill>
                    <a:schemeClr val="bg1"/>
                  </a:solidFill>
                  <a:latin typeface="Cambria" panose="02040503050406030204" pitchFamily="18" charset="0"/>
                </a:rPr>
                <a:t> </a:t>
              </a:r>
              <a:endParaRPr lang="en-GB" altLang="en-US" sz="2400" b="1" dirty="0">
                <a:solidFill>
                  <a:schemeClr val="bg1"/>
                </a:solidFill>
                <a:latin typeface="Cambria" panose="02040503050406030204" pitchFamily="18" charset="0"/>
              </a:endParaRPr>
            </a:p>
          </p:txBody>
        </p:sp>
        <p:sp>
          <p:nvSpPr>
            <p:cNvPr id="34" name="Rectangle 33"/>
            <p:cNvSpPr/>
            <p:nvPr/>
          </p:nvSpPr>
          <p:spPr>
            <a:xfrm rot="1259009">
              <a:off x="2765778" y="2907361"/>
              <a:ext cx="1845023" cy="1653416"/>
            </a:xfrm>
            <a:prstGeom prst="rect">
              <a:avLst/>
            </a:prstGeom>
            <a:noFill/>
          </p:spPr>
          <p:txBody>
            <a:bodyPr wrap="none" lIns="91440" tIns="45720" rIns="91440" bIns="45720">
              <a:prstTxWarp prst="textArchDown">
                <a:avLst>
                  <a:gd name="adj" fmla="val 21255534"/>
                </a:avLst>
              </a:prstTxWarp>
              <a:spAutoFit/>
            </a:bodyPr>
            <a:lstStyle/>
            <a:p>
              <a:pPr algn="ctr"/>
              <a:r>
                <a:rPr lang="en-US" sz="1400" b="1" dirty="0">
                  <a:ln w="900" cmpd="sng">
                    <a:solidFill>
                      <a:schemeClr val="accent1">
                        <a:satMod val="190000"/>
                        <a:alpha val="55000"/>
                      </a:schemeClr>
                    </a:solidFill>
                    <a:prstDash val="solid"/>
                  </a:ln>
                  <a:solidFill>
                    <a:schemeClr val="accent5">
                      <a:lumMod val="20000"/>
                      <a:lumOff val="80000"/>
                    </a:schemeClr>
                  </a:solidFill>
                  <a:effectLst>
                    <a:innerShdw blurRad="101600" dist="76200" dir="5400000">
                      <a:schemeClr val="accent1">
                        <a:satMod val="190000"/>
                        <a:tint val="100000"/>
                        <a:alpha val="74000"/>
                      </a:schemeClr>
                    </a:innerShdw>
                  </a:effectLst>
                </a:rPr>
                <a:t>PROCEEDS OF CRIME</a:t>
              </a:r>
            </a:p>
          </p:txBody>
        </p:sp>
      </p:grpSp>
      <p:graphicFrame>
        <p:nvGraphicFramePr>
          <p:cNvPr id="39" name="Diagram 38"/>
          <p:cNvGraphicFramePr/>
          <p:nvPr>
            <p:extLst>
              <p:ext uri="{D42A27DB-BD31-4B8C-83A1-F6EECF244321}">
                <p14:modId xmlns:p14="http://schemas.microsoft.com/office/powerpoint/2010/main" val="3074914444"/>
              </p:ext>
            </p:extLst>
          </p:nvPr>
        </p:nvGraphicFramePr>
        <p:xfrm>
          <a:off x="152400" y="110185"/>
          <a:ext cx="6172200" cy="3470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53063953"/>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65" cstate="email">
            <a:extLst>
              <a:ext uri="{28A0092B-C50C-407E-A947-70E740481C1C}">
                <a14:useLocalDpi xmlns:a14="http://schemas.microsoft.com/office/drawing/2010/main"/>
              </a:ext>
            </a:extLst>
          </a:blip>
          <a:stretch>
            <a:fillRect/>
          </a:stretch>
        </p:blipFill>
        <p:spPr>
          <a:xfrm>
            <a:off x="714" y="0"/>
            <a:ext cx="9142572" cy="6858000"/>
          </a:xfrm>
          <a:prstGeom prst="rect">
            <a:avLst/>
          </a:prstGeom>
        </p:spPr>
      </p:pic>
      <p:pic>
        <p:nvPicPr>
          <p:cNvPr id="11" name="Picture 10"/>
          <p:cNvPicPr>
            <a:picLocks noChangeAspect="1"/>
          </p:cNvPicPr>
          <p:nvPr/>
        </p:nvPicPr>
        <p:blipFill>
          <a:blip r:embed="rId66" cstate="email">
            <a:extLst>
              <a:ext uri="{28A0092B-C50C-407E-A947-70E740481C1C}">
                <a14:useLocalDpi xmlns:a14="http://schemas.microsoft.com/office/drawing/2010/main"/>
              </a:ext>
            </a:extLst>
          </a:blip>
          <a:stretch>
            <a:fillRect/>
          </a:stretch>
        </p:blipFill>
        <p:spPr>
          <a:xfrm>
            <a:off x="714" y="0"/>
            <a:ext cx="9142572" cy="6858000"/>
          </a:xfrm>
          <a:prstGeom prst="rect">
            <a:avLst/>
          </a:prstGeom>
        </p:spPr>
      </p:pic>
      <p:pic>
        <p:nvPicPr>
          <p:cNvPr id="14" name="Picture 13"/>
          <p:cNvPicPr>
            <a:picLocks noChangeAspect="1"/>
          </p:cNvPicPr>
          <p:nvPr/>
        </p:nvPicPr>
        <p:blipFill>
          <a:blip r:embed="rId66" cstate="email">
            <a:extLst>
              <a:ext uri="{28A0092B-C50C-407E-A947-70E740481C1C}">
                <a14:useLocalDpi xmlns:a14="http://schemas.microsoft.com/office/drawing/2010/main"/>
              </a:ext>
            </a:extLst>
          </a:blip>
          <a:stretch>
            <a:fillRect/>
          </a:stretch>
        </p:blipFill>
        <p:spPr>
          <a:xfrm rot="10800000">
            <a:off x="2057400" y="-533401"/>
            <a:ext cx="9142572" cy="6858000"/>
          </a:xfrm>
          <a:prstGeom prst="rect">
            <a:avLst/>
          </a:prstGeom>
        </p:spPr>
      </p:pic>
      <p:pic>
        <p:nvPicPr>
          <p:cNvPr id="18" name="Picture 85" descr="M:\Images\Logos\EUROPOL LOGOS\PNG\Europol_Logo_Dia white background.png"/>
          <p:cNvPicPr>
            <a:picLocks noChangeAspect="1" noChangeArrowheads="1"/>
          </p:cNvPicPr>
          <p:nvPr/>
        </p:nvPicPr>
        <p:blipFill>
          <a:blip r:embed="rId67" cstate="screen">
            <a:extLst>
              <a:ext uri="{28A0092B-C50C-407E-A947-70E740481C1C}">
                <a14:useLocalDpi xmlns:a14="http://schemas.microsoft.com/office/drawing/2010/main"/>
              </a:ext>
            </a:extLst>
          </a:blip>
          <a:srcRect/>
          <a:stretch>
            <a:fillRect/>
          </a:stretch>
        </p:blipFill>
        <p:spPr bwMode="auto">
          <a:xfrm>
            <a:off x="6400800" y="164174"/>
            <a:ext cx="2590800" cy="236829"/>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2"/>
          <p:cNvPicPr>
            <a:picLocks noChangeAspect="1"/>
          </p:cNvPicPr>
          <p:nvPr/>
        </p:nvPicPr>
        <p:blipFill>
          <a:blip r:embed="rId68">
            <a:extLst>
              <a:ext uri="{BEBA8EAE-BF5A-486C-A8C5-ECC9F3942E4B}">
                <a14:imgProps xmlns:a14="http://schemas.microsoft.com/office/drawing/2010/main">
                  <a14:imgLayer r:embed="rId69">
                    <a14:imgEffect>
                      <a14:colorTemperature colorTemp="5300"/>
                    </a14:imgEffect>
                    <a14:imgEffect>
                      <a14:brightnessContrast bright="100000" contrast="-40000"/>
                    </a14:imgEffect>
                  </a14:imgLayer>
                </a14:imgProps>
              </a:ext>
              <a:ext uri="{28A0092B-C50C-407E-A947-70E740481C1C}">
                <a14:useLocalDpi xmlns:a14="http://schemas.microsoft.com/office/drawing/2010/main" val="0"/>
              </a:ext>
            </a:extLst>
          </a:blip>
          <a:srcRect/>
          <a:stretch>
            <a:fillRect/>
          </a:stretch>
        </p:blipFill>
        <p:spPr bwMode="auto">
          <a:xfrm rot="10800000">
            <a:off x="0" y="533400"/>
            <a:ext cx="9144000" cy="632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 name="OTLSHAPE_TB_00000000000000000000000000000000_ScaleContainer"/>
          <p:cNvSpPr/>
          <p:nvPr>
            <p:custDataLst>
              <p:tags r:id="rId1"/>
            </p:custDataLst>
          </p:nvPr>
        </p:nvSpPr>
        <p:spPr>
          <a:xfrm>
            <a:off x="257851" y="3403116"/>
            <a:ext cx="8712116" cy="406401"/>
          </a:xfrm>
          <a:prstGeom prst="rect">
            <a:avLst/>
          </a:prstGeom>
          <a:gradFill flip="none" rotWithShape="1">
            <a:gsLst>
              <a:gs pos="0">
                <a:srgbClr val="FFFF00"/>
              </a:gs>
              <a:gs pos="50000">
                <a:srgbClr val="EFD82D">
                  <a:shade val="67500"/>
                  <a:satMod val="115000"/>
                </a:srgbClr>
              </a:gs>
              <a:gs pos="100000">
                <a:srgbClr val="EFD82D">
                  <a:shade val="100000"/>
                  <a:satMod val="115000"/>
                </a:srgbClr>
              </a:gs>
            </a:gsLst>
            <a:lin ang="162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contourW="12700">
            <a:bevelT w="165100" h="19050" prst="softRound"/>
            <a:contourClr>
              <a:schemeClr val="tx2">
                <a:lumMod val="40000"/>
                <a:lumOff val="60000"/>
              </a:schemeClr>
            </a:contourClr>
          </a:sp3d>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p>
        </p:txBody>
      </p:sp>
      <p:sp>
        <p:nvSpPr>
          <p:cNvPr id="38" name="OTLSHAPE_TB_00000000000000000000000000000000_TimescaleInterval1"/>
          <p:cNvSpPr txBox="1"/>
          <p:nvPr>
            <p:custDataLst>
              <p:tags r:id="rId2"/>
            </p:custDataLst>
          </p:nvPr>
        </p:nvSpPr>
        <p:spPr>
          <a:xfrm>
            <a:off x="600498" y="3509660"/>
            <a:ext cx="268288" cy="187325"/>
          </a:xfrm>
          <a:prstGeom prst="rect">
            <a:avLst/>
          </a:prstGeom>
          <a:noFill/>
        </p:spPr>
        <p:txBody>
          <a:bodyPr wrap="none" lIns="0" tIns="0" rIns="0" bIns="0" anchor="ctr"/>
          <a:lstStyle/>
          <a:p>
            <a:pPr fontAlgn="auto">
              <a:spcBef>
                <a:spcPts val="0"/>
              </a:spcBef>
              <a:spcAft>
                <a:spcPts val="0"/>
              </a:spcAft>
              <a:defRPr/>
            </a:pPr>
            <a:r>
              <a:rPr lang="en-US" sz="1400" b="1" spc="-18" dirty="0" smtClean="0">
                <a:latin typeface="Calibri" panose="020F0502020204030204" pitchFamily="34" charset="0"/>
                <a:cs typeface="+mn-cs"/>
              </a:rPr>
              <a:t>2001</a:t>
            </a:r>
            <a:endParaRPr lang="en-US" sz="1400" b="1" spc="-18" dirty="0">
              <a:latin typeface="Calibri" panose="020F0502020204030204" pitchFamily="34" charset="0"/>
              <a:cs typeface="+mn-cs"/>
            </a:endParaRPr>
          </a:p>
        </p:txBody>
      </p:sp>
      <p:cxnSp>
        <p:nvCxnSpPr>
          <p:cNvPr id="39" name="OTLSHAPE_TB_00000000000000000000000000000000_Separator1"/>
          <p:cNvCxnSpPr/>
          <p:nvPr>
            <p:custDataLst>
              <p:tags r:id="rId3"/>
            </p:custDataLst>
          </p:nvPr>
        </p:nvCxnSpPr>
        <p:spPr>
          <a:xfrm>
            <a:off x="1233276" y="3495690"/>
            <a:ext cx="0" cy="254000"/>
          </a:xfrm>
          <a:prstGeom prst="line">
            <a:avLst/>
          </a:prstGeom>
          <a:ln w="1270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OTLSHAPE_TB_00000000000000000000000000000000_TimescaleInterval2"/>
          <p:cNvSpPr txBox="1"/>
          <p:nvPr>
            <p:custDataLst>
              <p:tags r:id="rId4"/>
            </p:custDataLst>
          </p:nvPr>
        </p:nvSpPr>
        <p:spPr>
          <a:xfrm>
            <a:off x="1580097" y="3509922"/>
            <a:ext cx="206375" cy="187325"/>
          </a:xfrm>
          <a:prstGeom prst="rect">
            <a:avLst/>
          </a:prstGeom>
          <a:noFill/>
        </p:spPr>
        <p:txBody>
          <a:bodyPr wrap="none" lIns="0" tIns="0" rIns="0" bIns="0" anchor="ctr"/>
          <a:lstStyle/>
          <a:p>
            <a:pPr fontAlgn="auto">
              <a:spcBef>
                <a:spcPts val="0"/>
              </a:spcBef>
              <a:spcAft>
                <a:spcPts val="0"/>
              </a:spcAft>
              <a:defRPr/>
            </a:pPr>
            <a:r>
              <a:rPr lang="en-US" sz="1400" b="1" spc="-18" dirty="0" smtClean="0">
                <a:latin typeface="Calibri" panose="020F0502020204030204" pitchFamily="34" charset="0"/>
                <a:cs typeface="+mn-cs"/>
              </a:rPr>
              <a:t>2003</a:t>
            </a:r>
            <a:endParaRPr lang="en-US" sz="1400" b="1" spc="-18" dirty="0">
              <a:latin typeface="Calibri" panose="020F0502020204030204" pitchFamily="34" charset="0"/>
              <a:cs typeface="+mn-cs"/>
            </a:endParaRPr>
          </a:p>
        </p:txBody>
      </p:sp>
      <p:cxnSp>
        <p:nvCxnSpPr>
          <p:cNvPr id="41" name="OTLSHAPE_TB_00000000000000000000000000000000_Separator2"/>
          <p:cNvCxnSpPr/>
          <p:nvPr>
            <p:custDataLst>
              <p:tags r:id="rId5"/>
            </p:custDataLst>
          </p:nvPr>
        </p:nvCxnSpPr>
        <p:spPr>
          <a:xfrm>
            <a:off x="2225430" y="3484883"/>
            <a:ext cx="0" cy="254000"/>
          </a:xfrm>
          <a:prstGeom prst="line">
            <a:avLst/>
          </a:prstGeom>
          <a:ln w="1270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OTLSHAPE_TB_00000000000000000000000000000000_TimescaleInterval3"/>
          <p:cNvSpPr txBox="1"/>
          <p:nvPr>
            <p:custDataLst>
              <p:tags r:id="rId6"/>
            </p:custDataLst>
          </p:nvPr>
        </p:nvSpPr>
        <p:spPr>
          <a:xfrm>
            <a:off x="2560206" y="3512075"/>
            <a:ext cx="158750" cy="187325"/>
          </a:xfrm>
          <a:prstGeom prst="rect">
            <a:avLst/>
          </a:prstGeom>
          <a:noFill/>
        </p:spPr>
        <p:txBody>
          <a:bodyPr wrap="none" lIns="0" tIns="0" rIns="0" bIns="0" anchor="ctr"/>
          <a:lstStyle/>
          <a:p>
            <a:pPr fontAlgn="auto">
              <a:spcBef>
                <a:spcPts val="0"/>
              </a:spcBef>
              <a:spcAft>
                <a:spcPts val="0"/>
              </a:spcAft>
              <a:defRPr/>
            </a:pPr>
            <a:r>
              <a:rPr lang="en-US" sz="1400" b="1" spc="-20" dirty="0" smtClean="0">
                <a:latin typeface="Calibri" panose="020F0502020204030204" pitchFamily="34" charset="0"/>
                <a:cs typeface="+mn-cs"/>
              </a:rPr>
              <a:t>2004</a:t>
            </a:r>
            <a:endParaRPr lang="en-US" sz="1400" b="1" spc="-20" dirty="0">
              <a:latin typeface="Calibri" panose="020F0502020204030204" pitchFamily="34" charset="0"/>
              <a:cs typeface="+mn-cs"/>
            </a:endParaRPr>
          </a:p>
        </p:txBody>
      </p:sp>
      <p:cxnSp>
        <p:nvCxnSpPr>
          <p:cNvPr id="43" name="OTLSHAPE_TB_00000000000000000000000000000000_Separator3"/>
          <p:cNvCxnSpPr/>
          <p:nvPr>
            <p:custDataLst>
              <p:tags r:id="rId7"/>
            </p:custDataLst>
          </p:nvPr>
        </p:nvCxnSpPr>
        <p:spPr>
          <a:xfrm>
            <a:off x="3195654" y="3490354"/>
            <a:ext cx="0" cy="254000"/>
          </a:xfrm>
          <a:prstGeom prst="line">
            <a:avLst/>
          </a:prstGeom>
          <a:ln w="1270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OTLSHAPE_TB_00000000000000000000000000000000_TimescaleInterval4"/>
          <p:cNvSpPr txBox="1"/>
          <p:nvPr>
            <p:custDataLst>
              <p:tags r:id="rId8"/>
            </p:custDataLst>
          </p:nvPr>
        </p:nvSpPr>
        <p:spPr>
          <a:xfrm>
            <a:off x="3522645" y="3508732"/>
            <a:ext cx="241300" cy="187325"/>
          </a:xfrm>
          <a:prstGeom prst="rect">
            <a:avLst/>
          </a:prstGeom>
          <a:noFill/>
        </p:spPr>
        <p:txBody>
          <a:bodyPr wrap="none" lIns="0" tIns="0" rIns="0" bIns="0" anchor="ctr"/>
          <a:lstStyle/>
          <a:p>
            <a:pPr fontAlgn="auto">
              <a:spcBef>
                <a:spcPts val="0"/>
              </a:spcBef>
              <a:spcAft>
                <a:spcPts val="0"/>
              </a:spcAft>
              <a:defRPr/>
            </a:pPr>
            <a:r>
              <a:rPr lang="en-US" sz="1400" b="1" spc="-20" dirty="0" smtClean="0">
                <a:latin typeface="Calibri" panose="020F0502020204030204" pitchFamily="34" charset="0"/>
                <a:cs typeface="+mn-cs"/>
              </a:rPr>
              <a:t>2005</a:t>
            </a:r>
            <a:endParaRPr lang="en-US" sz="1400" b="1" spc="-20" dirty="0">
              <a:latin typeface="Calibri" panose="020F0502020204030204" pitchFamily="34" charset="0"/>
              <a:cs typeface="+mn-cs"/>
            </a:endParaRPr>
          </a:p>
        </p:txBody>
      </p:sp>
      <p:cxnSp>
        <p:nvCxnSpPr>
          <p:cNvPr id="45" name="OTLSHAPE_TB_00000000000000000000000000000000_Separator4"/>
          <p:cNvCxnSpPr/>
          <p:nvPr>
            <p:custDataLst>
              <p:tags r:id="rId9"/>
            </p:custDataLst>
          </p:nvPr>
        </p:nvCxnSpPr>
        <p:spPr>
          <a:xfrm>
            <a:off x="5147665" y="3478253"/>
            <a:ext cx="0" cy="254000"/>
          </a:xfrm>
          <a:prstGeom prst="line">
            <a:avLst/>
          </a:prstGeom>
          <a:ln w="1270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OTLSHAPE_TB_00000000000000000000000000000000_TimescaleInterval5"/>
          <p:cNvSpPr txBox="1"/>
          <p:nvPr>
            <p:custDataLst>
              <p:tags r:id="rId10"/>
            </p:custDataLst>
          </p:nvPr>
        </p:nvSpPr>
        <p:spPr>
          <a:xfrm>
            <a:off x="4504328" y="3508692"/>
            <a:ext cx="228600" cy="187325"/>
          </a:xfrm>
          <a:prstGeom prst="rect">
            <a:avLst/>
          </a:prstGeom>
          <a:noFill/>
        </p:spPr>
        <p:txBody>
          <a:bodyPr wrap="none" lIns="0" tIns="0" rIns="0" bIns="0" anchor="ctr"/>
          <a:lstStyle/>
          <a:p>
            <a:pPr fontAlgn="auto">
              <a:spcBef>
                <a:spcPts val="0"/>
              </a:spcBef>
              <a:spcAft>
                <a:spcPts val="0"/>
              </a:spcAft>
              <a:defRPr/>
            </a:pPr>
            <a:r>
              <a:rPr lang="en-US" sz="1400" b="1" spc="-18" dirty="0" smtClean="0">
                <a:latin typeface="Calibri" panose="020F0502020204030204" pitchFamily="34" charset="0"/>
                <a:cs typeface="+mn-cs"/>
              </a:rPr>
              <a:t>2006</a:t>
            </a:r>
            <a:endParaRPr lang="en-US" sz="1400" b="1" spc="-18" dirty="0">
              <a:latin typeface="Calibri" panose="020F0502020204030204" pitchFamily="34" charset="0"/>
              <a:cs typeface="+mn-cs"/>
            </a:endParaRPr>
          </a:p>
        </p:txBody>
      </p:sp>
      <p:cxnSp>
        <p:nvCxnSpPr>
          <p:cNvPr id="47" name="OTLSHAPE_TB_00000000000000000000000000000000_Separator5"/>
          <p:cNvCxnSpPr/>
          <p:nvPr>
            <p:custDataLst>
              <p:tags r:id="rId11"/>
            </p:custDataLst>
          </p:nvPr>
        </p:nvCxnSpPr>
        <p:spPr>
          <a:xfrm>
            <a:off x="6123884" y="3474404"/>
            <a:ext cx="0" cy="254000"/>
          </a:xfrm>
          <a:prstGeom prst="line">
            <a:avLst/>
          </a:prstGeom>
          <a:ln w="1270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OTLSHAPE_TB_00000000000000000000000000000000_TimescaleInterval6"/>
          <p:cNvSpPr txBox="1"/>
          <p:nvPr>
            <p:custDataLst>
              <p:tags r:id="rId12"/>
            </p:custDataLst>
          </p:nvPr>
        </p:nvSpPr>
        <p:spPr>
          <a:xfrm>
            <a:off x="5486252" y="3505363"/>
            <a:ext cx="211137" cy="187325"/>
          </a:xfrm>
          <a:prstGeom prst="rect">
            <a:avLst/>
          </a:prstGeom>
          <a:noFill/>
        </p:spPr>
        <p:txBody>
          <a:bodyPr wrap="none" lIns="0" tIns="0" rIns="0" bIns="0" anchor="ctr"/>
          <a:lstStyle/>
          <a:p>
            <a:pPr fontAlgn="auto">
              <a:spcBef>
                <a:spcPts val="0"/>
              </a:spcBef>
              <a:spcAft>
                <a:spcPts val="0"/>
              </a:spcAft>
              <a:defRPr/>
            </a:pPr>
            <a:r>
              <a:rPr lang="en-US" sz="1400" b="1" spc="-22" dirty="0" smtClean="0">
                <a:latin typeface="Calibri" panose="020F0502020204030204" pitchFamily="34" charset="0"/>
                <a:cs typeface="+mn-cs"/>
              </a:rPr>
              <a:t>2007</a:t>
            </a:r>
            <a:endParaRPr lang="en-US" sz="1400" b="1" spc="-22" dirty="0">
              <a:latin typeface="Calibri" panose="020F0502020204030204" pitchFamily="34" charset="0"/>
              <a:cs typeface="+mn-cs"/>
            </a:endParaRPr>
          </a:p>
        </p:txBody>
      </p:sp>
      <p:cxnSp>
        <p:nvCxnSpPr>
          <p:cNvPr id="49" name="OTLSHAPE_TB_00000000000000000000000000000000_Separator6"/>
          <p:cNvCxnSpPr/>
          <p:nvPr>
            <p:custDataLst>
              <p:tags r:id="rId13"/>
            </p:custDataLst>
          </p:nvPr>
        </p:nvCxnSpPr>
        <p:spPr>
          <a:xfrm>
            <a:off x="7073623" y="3466305"/>
            <a:ext cx="0" cy="254000"/>
          </a:xfrm>
          <a:prstGeom prst="line">
            <a:avLst/>
          </a:prstGeom>
          <a:ln w="1270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OTLSHAPE_TB_00000000000000000000000000000000_TimescaleInterval7"/>
          <p:cNvSpPr txBox="1"/>
          <p:nvPr>
            <p:custDataLst>
              <p:tags r:id="rId14"/>
            </p:custDataLst>
          </p:nvPr>
        </p:nvSpPr>
        <p:spPr>
          <a:xfrm>
            <a:off x="6445615" y="3501553"/>
            <a:ext cx="244475" cy="187325"/>
          </a:xfrm>
          <a:prstGeom prst="rect">
            <a:avLst/>
          </a:prstGeom>
          <a:noFill/>
        </p:spPr>
        <p:txBody>
          <a:bodyPr wrap="none" lIns="0" tIns="0" rIns="0" bIns="0" anchor="ctr"/>
          <a:lstStyle/>
          <a:p>
            <a:pPr fontAlgn="auto">
              <a:spcBef>
                <a:spcPts val="0"/>
              </a:spcBef>
              <a:spcAft>
                <a:spcPts val="0"/>
              </a:spcAft>
              <a:defRPr/>
            </a:pPr>
            <a:r>
              <a:rPr lang="en-US" sz="1400" b="1" spc="-20" dirty="0" smtClean="0">
                <a:latin typeface="Calibri" panose="020F0502020204030204" pitchFamily="34" charset="0"/>
                <a:cs typeface="+mn-cs"/>
              </a:rPr>
              <a:t>2008</a:t>
            </a:r>
            <a:endParaRPr lang="en-US" sz="1400" b="1" spc="-20" dirty="0">
              <a:latin typeface="Calibri" panose="020F0502020204030204" pitchFamily="34" charset="0"/>
              <a:cs typeface="+mn-cs"/>
            </a:endParaRPr>
          </a:p>
        </p:txBody>
      </p:sp>
      <p:cxnSp>
        <p:nvCxnSpPr>
          <p:cNvPr id="51" name="OTLSHAPE_TB_00000000000000000000000000000000_Separator7"/>
          <p:cNvCxnSpPr/>
          <p:nvPr>
            <p:custDataLst>
              <p:tags r:id="rId15"/>
            </p:custDataLst>
          </p:nvPr>
        </p:nvCxnSpPr>
        <p:spPr>
          <a:xfrm>
            <a:off x="8025403" y="3471425"/>
            <a:ext cx="0" cy="254000"/>
          </a:xfrm>
          <a:prstGeom prst="line">
            <a:avLst/>
          </a:prstGeom>
          <a:ln w="1270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OTLSHAPE_TB_00000000000000000000000000000000_TimescaleInterval8"/>
          <p:cNvSpPr txBox="1"/>
          <p:nvPr>
            <p:custDataLst>
              <p:tags r:id="rId16"/>
            </p:custDataLst>
          </p:nvPr>
        </p:nvSpPr>
        <p:spPr>
          <a:xfrm>
            <a:off x="7397736" y="3507279"/>
            <a:ext cx="231775" cy="187325"/>
          </a:xfrm>
          <a:prstGeom prst="rect">
            <a:avLst/>
          </a:prstGeom>
          <a:noFill/>
        </p:spPr>
        <p:txBody>
          <a:bodyPr wrap="none" lIns="0" tIns="0" rIns="0" bIns="0" anchor="ctr"/>
          <a:lstStyle/>
          <a:p>
            <a:pPr fontAlgn="auto">
              <a:spcBef>
                <a:spcPts val="0"/>
              </a:spcBef>
              <a:spcAft>
                <a:spcPts val="0"/>
              </a:spcAft>
              <a:defRPr/>
            </a:pPr>
            <a:r>
              <a:rPr lang="en-US" sz="1400" b="1" spc="-22" dirty="0" smtClean="0">
                <a:latin typeface="Calibri" panose="020F0502020204030204" pitchFamily="34" charset="0"/>
                <a:cs typeface="+mn-cs"/>
              </a:rPr>
              <a:t>2009</a:t>
            </a:r>
            <a:endParaRPr lang="en-US" sz="1400" b="1" spc="-22" dirty="0">
              <a:latin typeface="Calibri" panose="020F0502020204030204" pitchFamily="34" charset="0"/>
              <a:cs typeface="+mn-cs"/>
            </a:endParaRPr>
          </a:p>
        </p:txBody>
      </p:sp>
      <p:sp>
        <p:nvSpPr>
          <p:cNvPr id="57" name="OTLSHAPE_M_3f1d27e2f6be415897f84bbb03e0e69a_Title"/>
          <p:cNvSpPr txBox="1"/>
          <p:nvPr>
            <p:custDataLst>
              <p:tags r:id="rId17"/>
            </p:custDataLst>
          </p:nvPr>
        </p:nvSpPr>
        <p:spPr>
          <a:xfrm>
            <a:off x="35496" y="1981200"/>
            <a:ext cx="1424598" cy="864766"/>
          </a:xfrm>
          <a:prstGeom prst="rect">
            <a:avLst/>
          </a:prstGeom>
          <a:noFill/>
        </p:spPr>
        <p:txBody>
          <a:bodyPr lIns="0" tIns="0" rIns="0" bIns="0" anchor="ctr"/>
          <a:lstStyle/>
          <a:p>
            <a:pPr algn="ctr" fontAlgn="auto">
              <a:spcBef>
                <a:spcPts val="0"/>
              </a:spcBef>
              <a:spcAft>
                <a:spcPts val="0"/>
              </a:spcAft>
              <a:defRPr/>
            </a:pPr>
            <a:r>
              <a:rPr lang="en-GB" sz="1400" b="1" spc="-4" dirty="0">
                <a:solidFill>
                  <a:srgbClr val="C00000"/>
                </a:solidFill>
                <a:latin typeface="Cambria" panose="02040503050406030204" pitchFamily="18" charset="0"/>
              </a:rPr>
              <a:t>Money Laundering, </a:t>
            </a:r>
          </a:p>
          <a:p>
            <a:pPr algn="ctr" fontAlgn="auto">
              <a:spcBef>
                <a:spcPts val="0"/>
              </a:spcBef>
              <a:spcAft>
                <a:spcPts val="0"/>
              </a:spcAft>
              <a:defRPr/>
            </a:pPr>
            <a:r>
              <a:rPr lang="en-GB" sz="1400" b="1" spc="-4" dirty="0">
                <a:solidFill>
                  <a:srgbClr val="C00000"/>
                </a:solidFill>
                <a:latin typeface="Cambria" panose="02040503050406030204" pitchFamily="18" charset="0"/>
              </a:rPr>
              <a:t>Asset Freezing </a:t>
            </a:r>
          </a:p>
          <a:p>
            <a:pPr algn="ctr" fontAlgn="auto">
              <a:spcBef>
                <a:spcPts val="0"/>
              </a:spcBef>
              <a:spcAft>
                <a:spcPts val="0"/>
              </a:spcAft>
              <a:defRPr/>
            </a:pPr>
            <a:r>
              <a:rPr lang="en-GB" sz="1400" b="1" spc="-4" dirty="0">
                <a:solidFill>
                  <a:srgbClr val="C00000"/>
                </a:solidFill>
                <a:latin typeface="Cambria" panose="02040503050406030204" pitchFamily="18" charset="0"/>
              </a:rPr>
              <a:t>and Confiscation</a:t>
            </a:r>
            <a:endParaRPr lang="en-US" sz="1400" b="1" spc="-4" dirty="0">
              <a:solidFill>
                <a:srgbClr val="C00000"/>
              </a:solidFill>
              <a:latin typeface="Cambria" panose="02040503050406030204" pitchFamily="18" charset="0"/>
            </a:endParaRPr>
          </a:p>
        </p:txBody>
      </p:sp>
      <p:sp>
        <p:nvSpPr>
          <p:cNvPr id="58" name="OTLSHAPE_M_3f1d27e2f6be415897f84bbb03e0e69a_Date"/>
          <p:cNvSpPr txBox="1"/>
          <p:nvPr>
            <p:custDataLst>
              <p:tags r:id="rId18"/>
            </p:custDataLst>
          </p:nvPr>
        </p:nvSpPr>
        <p:spPr>
          <a:xfrm>
            <a:off x="-108520" y="1600200"/>
            <a:ext cx="1660936" cy="41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defPPr>
              <a:defRPr lang="en-US"/>
            </a:defPPr>
            <a:lvl1pPr algn="ctr">
              <a:defRPr sz="900">
                <a:solidFill>
                  <a:srgbClr val="737373"/>
                </a:solidFill>
                <a:latin typeface="Calibri" pitchFamily="34" charset="0"/>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r>
              <a:rPr lang="en-GB" sz="1300" dirty="0">
                <a:solidFill>
                  <a:schemeClr val="tx1">
                    <a:lumMod val="50000"/>
                    <a:lumOff val="50000"/>
                  </a:schemeClr>
                </a:solidFill>
                <a:latin typeface="Cambria" panose="02040503050406030204" pitchFamily="18" charset="0"/>
              </a:rPr>
              <a:t>Framework Decision</a:t>
            </a:r>
          </a:p>
          <a:p>
            <a:r>
              <a:rPr lang="en-GB" sz="1300" dirty="0">
                <a:solidFill>
                  <a:schemeClr val="tx1">
                    <a:lumMod val="50000"/>
                    <a:lumOff val="50000"/>
                  </a:schemeClr>
                </a:solidFill>
                <a:latin typeface="Cambria" panose="02040503050406030204" pitchFamily="18" charset="0"/>
              </a:rPr>
              <a:t> 2001/500/JHA</a:t>
            </a:r>
            <a:endParaRPr lang="en-US" sz="1300" dirty="0">
              <a:solidFill>
                <a:schemeClr val="tx1">
                  <a:lumMod val="50000"/>
                  <a:lumOff val="50000"/>
                </a:schemeClr>
              </a:solidFill>
              <a:latin typeface="Cambria" panose="02040503050406030204" pitchFamily="18" charset="0"/>
            </a:endParaRPr>
          </a:p>
        </p:txBody>
      </p:sp>
      <p:sp>
        <p:nvSpPr>
          <p:cNvPr id="59" name="OTLSHAPE_TB_00000000000000000000000000000000_TimescaleInterval8"/>
          <p:cNvSpPr txBox="1"/>
          <p:nvPr>
            <p:custDataLst>
              <p:tags r:id="rId19"/>
            </p:custDataLst>
          </p:nvPr>
        </p:nvSpPr>
        <p:spPr>
          <a:xfrm>
            <a:off x="8348668" y="3506864"/>
            <a:ext cx="231775" cy="187325"/>
          </a:xfrm>
          <a:prstGeom prst="rect">
            <a:avLst/>
          </a:prstGeom>
          <a:noFill/>
        </p:spPr>
        <p:txBody>
          <a:bodyPr wrap="none" lIns="0" tIns="0" rIns="0" bIns="0" anchor="ctr"/>
          <a:lstStyle/>
          <a:p>
            <a:pPr fontAlgn="auto">
              <a:spcBef>
                <a:spcPts val="0"/>
              </a:spcBef>
              <a:spcAft>
                <a:spcPts val="0"/>
              </a:spcAft>
              <a:defRPr/>
            </a:pPr>
            <a:r>
              <a:rPr lang="en-US" sz="1400" b="1" spc="-22" dirty="0" smtClean="0">
                <a:latin typeface="Calibri" panose="020F0502020204030204" pitchFamily="34" charset="0"/>
                <a:cs typeface="+mn-cs"/>
              </a:rPr>
              <a:t>2014</a:t>
            </a:r>
            <a:endParaRPr lang="en-US" sz="1400" b="1" spc="-22" dirty="0">
              <a:latin typeface="Calibri" panose="020F0502020204030204" pitchFamily="34" charset="0"/>
              <a:cs typeface="+mn-cs"/>
            </a:endParaRPr>
          </a:p>
        </p:txBody>
      </p:sp>
      <p:cxnSp>
        <p:nvCxnSpPr>
          <p:cNvPr id="60" name="OTLSHAPE_M_f85a7f101a2c4f4a9fa5dc3051f631b7_Connector1"/>
          <p:cNvCxnSpPr/>
          <p:nvPr>
            <p:custDataLst>
              <p:tags r:id="rId20"/>
            </p:custDataLst>
          </p:nvPr>
        </p:nvCxnSpPr>
        <p:spPr>
          <a:xfrm>
            <a:off x="747795" y="2814140"/>
            <a:ext cx="0" cy="516732"/>
          </a:xfrm>
          <a:prstGeom prst="line">
            <a:avLst/>
          </a:prstGeom>
          <a:ln w="28575" cap="flat" cmpd="sng" algn="ctr">
            <a:solidFill>
              <a:srgbClr val="C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OTLSHAPE_M_731079855741477ba66141b8fdae287e_Connector1"/>
          <p:cNvCxnSpPr/>
          <p:nvPr>
            <p:custDataLst>
              <p:tags r:id="rId21"/>
            </p:custDataLst>
          </p:nvPr>
        </p:nvCxnSpPr>
        <p:spPr>
          <a:xfrm>
            <a:off x="1730552" y="1645160"/>
            <a:ext cx="0" cy="1685712"/>
          </a:xfrm>
          <a:prstGeom prst="line">
            <a:avLst/>
          </a:prstGeom>
          <a:ln w="28575" cap="flat" cmpd="sng" algn="ctr">
            <a:solidFill>
              <a:srgbClr val="C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OTLSHAPE_M_3f1d27e2f6be415897f84bbb03e0e69a_Date"/>
          <p:cNvSpPr txBox="1"/>
          <p:nvPr>
            <p:custDataLst>
              <p:tags r:id="rId22"/>
            </p:custDataLst>
          </p:nvPr>
        </p:nvSpPr>
        <p:spPr>
          <a:xfrm>
            <a:off x="971600" y="709056"/>
            <a:ext cx="1476642" cy="41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defPPr>
              <a:defRPr lang="en-US"/>
            </a:defPPr>
            <a:lvl1pPr algn="ctr">
              <a:defRPr sz="900">
                <a:solidFill>
                  <a:srgbClr val="737373"/>
                </a:solidFill>
                <a:latin typeface="Calibri" pitchFamily="34" charset="0"/>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r>
              <a:rPr lang="en-GB" sz="1300" dirty="0">
                <a:solidFill>
                  <a:schemeClr val="tx1">
                    <a:lumMod val="50000"/>
                    <a:lumOff val="50000"/>
                  </a:schemeClr>
                </a:solidFill>
                <a:latin typeface="Cambria" panose="02040503050406030204" pitchFamily="18" charset="0"/>
              </a:rPr>
              <a:t>Framework Decision</a:t>
            </a:r>
          </a:p>
          <a:p>
            <a:r>
              <a:rPr lang="en-GB" sz="1300" dirty="0">
                <a:solidFill>
                  <a:schemeClr val="tx1">
                    <a:lumMod val="50000"/>
                    <a:lumOff val="50000"/>
                  </a:schemeClr>
                </a:solidFill>
                <a:latin typeface="Cambria" panose="02040503050406030204" pitchFamily="18" charset="0"/>
              </a:rPr>
              <a:t> </a:t>
            </a:r>
            <a:r>
              <a:rPr lang="en-GB" sz="1300" dirty="0" smtClean="0">
                <a:solidFill>
                  <a:schemeClr val="tx1">
                    <a:lumMod val="50000"/>
                    <a:lumOff val="50000"/>
                  </a:schemeClr>
                </a:solidFill>
                <a:latin typeface="Cambria" panose="02040503050406030204" pitchFamily="18" charset="0"/>
              </a:rPr>
              <a:t>2003/577/JHA</a:t>
            </a:r>
            <a:endParaRPr lang="en-US" sz="1300" dirty="0">
              <a:solidFill>
                <a:schemeClr val="tx1">
                  <a:lumMod val="50000"/>
                  <a:lumOff val="50000"/>
                </a:schemeClr>
              </a:solidFill>
              <a:latin typeface="Cambria" panose="02040503050406030204" pitchFamily="18" charset="0"/>
            </a:endParaRPr>
          </a:p>
        </p:txBody>
      </p:sp>
      <p:sp>
        <p:nvSpPr>
          <p:cNvPr id="73" name="OTLSHAPE_M_3f1d27e2f6be415897f84bbb03e0e69a_Title"/>
          <p:cNvSpPr txBox="1"/>
          <p:nvPr>
            <p:custDataLst>
              <p:tags r:id="rId23"/>
            </p:custDataLst>
          </p:nvPr>
        </p:nvSpPr>
        <p:spPr>
          <a:xfrm>
            <a:off x="899592" y="908050"/>
            <a:ext cx="1621328" cy="864766"/>
          </a:xfrm>
          <a:prstGeom prst="rect">
            <a:avLst/>
          </a:prstGeom>
          <a:noFill/>
        </p:spPr>
        <p:txBody>
          <a:bodyPr lIns="0" tIns="0" rIns="0" bIns="0" anchor="ctr"/>
          <a:lstStyle/>
          <a:p>
            <a:pPr algn="ctr" fontAlgn="auto">
              <a:spcBef>
                <a:spcPts val="0"/>
              </a:spcBef>
              <a:spcAft>
                <a:spcPts val="0"/>
              </a:spcAft>
              <a:defRPr/>
            </a:pPr>
            <a:r>
              <a:rPr lang="en-GB" sz="1400" b="1" spc="-4" dirty="0" smtClean="0">
                <a:solidFill>
                  <a:srgbClr val="C00000"/>
                </a:solidFill>
                <a:latin typeface="Cambria" panose="02040503050406030204" pitchFamily="18" charset="0"/>
              </a:rPr>
              <a:t>Mutual Recognition </a:t>
            </a:r>
          </a:p>
          <a:p>
            <a:pPr algn="ctr" fontAlgn="auto">
              <a:spcBef>
                <a:spcPts val="0"/>
              </a:spcBef>
              <a:spcAft>
                <a:spcPts val="0"/>
              </a:spcAft>
              <a:defRPr/>
            </a:pPr>
            <a:r>
              <a:rPr lang="en-GB" sz="1400" b="1" spc="-4" dirty="0" smtClean="0">
                <a:solidFill>
                  <a:srgbClr val="C00000"/>
                </a:solidFill>
                <a:latin typeface="Cambria" panose="02040503050406030204" pitchFamily="18" charset="0"/>
              </a:rPr>
              <a:t>of Freezing Orders</a:t>
            </a:r>
            <a:endParaRPr lang="en-US" sz="1400" b="1" spc="-4" dirty="0">
              <a:solidFill>
                <a:srgbClr val="C00000"/>
              </a:solidFill>
              <a:latin typeface="Cambria" panose="02040503050406030204" pitchFamily="18" charset="0"/>
            </a:endParaRPr>
          </a:p>
        </p:txBody>
      </p:sp>
      <p:cxnSp>
        <p:nvCxnSpPr>
          <p:cNvPr id="74" name="OTLSHAPE_TB_00000000000000000000000000000000_Separator3"/>
          <p:cNvCxnSpPr/>
          <p:nvPr>
            <p:custDataLst>
              <p:tags r:id="rId24"/>
            </p:custDataLst>
          </p:nvPr>
        </p:nvCxnSpPr>
        <p:spPr>
          <a:xfrm>
            <a:off x="4170193" y="3479965"/>
            <a:ext cx="0" cy="254000"/>
          </a:xfrm>
          <a:prstGeom prst="line">
            <a:avLst/>
          </a:prstGeom>
          <a:ln w="1270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OTLSHAPE_M_f85a7f101a2c4f4a9fa5dc3051f631b7_Connector1"/>
          <p:cNvCxnSpPr/>
          <p:nvPr>
            <p:custDataLst>
              <p:tags r:id="rId25"/>
            </p:custDataLst>
          </p:nvPr>
        </p:nvCxnSpPr>
        <p:spPr>
          <a:xfrm>
            <a:off x="3673019" y="2805485"/>
            <a:ext cx="0" cy="516732"/>
          </a:xfrm>
          <a:prstGeom prst="line">
            <a:avLst/>
          </a:prstGeom>
          <a:ln w="28575" cap="flat" cmpd="sng" algn="ctr">
            <a:solidFill>
              <a:srgbClr val="C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OTLSHAPE_M_3f1d27e2f6be415897f84bbb03e0e69a_Title"/>
          <p:cNvSpPr txBox="1"/>
          <p:nvPr>
            <p:custDataLst>
              <p:tags r:id="rId26"/>
            </p:custDataLst>
          </p:nvPr>
        </p:nvSpPr>
        <p:spPr>
          <a:xfrm>
            <a:off x="2966767" y="2132186"/>
            <a:ext cx="1424598" cy="864766"/>
          </a:xfrm>
          <a:prstGeom prst="rect">
            <a:avLst/>
          </a:prstGeom>
          <a:noFill/>
        </p:spPr>
        <p:txBody>
          <a:bodyPr lIns="0" tIns="0" rIns="0" bIns="0" anchor="ctr"/>
          <a:lstStyle/>
          <a:p>
            <a:pPr algn="ctr" fontAlgn="auto">
              <a:spcBef>
                <a:spcPts val="0"/>
              </a:spcBef>
              <a:spcAft>
                <a:spcPts val="0"/>
              </a:spcAft>
              <a:defRPr/>
            </a:pPr>
            <a:r>
              <a:rPr lang="en-GB" sz="1400" b="1" spc="-4" dirty="0">
                <a:solidFill>
                  <a:srgbClr val="C00000"/>
                </a:solidFill>
                <a:latin typeface="Cambria" panose="02040503050406030204" pitchFamily="18" charset="0"/>
              </a:rPr>
              <a:t>Extended</a:t>
            </a:r>
            <a:r>
              <a:rPr lang="en-GB" sz="1400" b="1" spc="-4" dirty="0" smtClean="0">
                <a:solidFill>
                  <a:srgbClr val="C00000"/>
                </a:solidFill>
                <a:latin typeface="Cambria" panose="02040503050406030204" pitchFamily="18" charset="0"/>
              </a:rPr>
              <a:t> </a:t>
            </a:r>
            <a:endParaRPr lang="en-GB" sz="1400" b="1" spc="-4" dirty="0">
              <a:solidFill>
                <a:srgbClr val="C00000"/>
              </a:solidFill>
              <a:latin typeface="Cambria" panose="02040503050406030204" pitchFamily="18" charset="0"/>
            </a:endParaRPr>
          </a:p>
          <a:p>
            <a:pPr algn="ctr" fontAlgn="auto">
              <a:spcBef>
                <a:spcPts val="0"/>
              </a:spcBef>
              <a:spcAft>
                <a:spcPts val="0"/>
              </a:spcAft>
              <a:defRPr/>
            </a:pPr>
            <a:r>
              <a:rPr lang="en-GB" sz="1400" b="1" spc="-4" dirty="0">
                <a:solidFill>
                  <a:srgbClr val="C00000"/>
                </a:solidFill>
                <a:latin typeface="Cambria" panose="02040503050406030204" pitchFamily="18" charset="0"/>
              </a:rPr>
              <a:t>Confiscation</a:t>
            </a:r>
            <a:endParaRPr lang="en-US" sz="1400" b="1" spc="-4" dirty="0">
              <a:solidFill>
                <a:srgbClr val="C00000"/>
              </a:solidFill>
              <a:latin typeface="Cambria" panose="02040503050406030204" pitchFamily="18" charset="0"/>
            </a:endParaRPr>
          </a:p>
        </p:txBody>
      </p:sp>
      <p:sp>
        <p:nvSpPr>
          <p:cNvPr id="77" name="OTLSHAPE_M_3f1d27e2f6be415897f84bbb03e0e69a_Date"/>
          <p:cNvSpPr txBox="1"/>
          <p:nvPr>
            <p:custDataLst>
              <p:tags r:id="rId27"/>
            </p:custDataLst>
          </p:nvPr>
        </p:nvSpPr>
        <p:spPr>
          <a:xfrm>
            <a:off x="2843808" y="1916832"/>
            <a:ext cx="1603487" cy="41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defPPr>
              <a:defRPr lang="en-US"/>
            </a:defPPr>
            <a:lvl1pPr algn="ctr">
              <a:defRPr sz="900">
                <a:solidFill>
                  <a:srgbClr val="737373"/>
                </a:solidFill>
                <a:latin typeface="Calibri" pitchFamily="34" charset="0"/>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r>
              <a:rPr lang="en-GB" sz="1300" dirty="0">
                <a:solidFill>
                  <a:schemeClr val="tx1">
                    <a:lumMod val="50000"/>
                    <a:lumOff val="50000"/>
                  </a:schemeClr>
                </a:solidFill>
                <a:latin typeface="Cambria" panose="02040503050406030204" pitchFamily="18" charset="0"/>
              </a:rPr>
              <a:t>Framework Decision</a:t>
            </a:r>
          </a:p>
          <a:p>
            <a:r>
              <a:rPr lang="en-GB" sz="1300" dirty="0">
                <a:solidFill>
                  <a:schemeClr val="tx1">
                    <a:lumMod val="50000"/>
                    <a:lumOff val="50000"/>
                  </a:schemeClr>
                </a:solidFill>
                <a:latin typeface="Cambria" panose="02040503050406030204" pitchFamily="18" charset="0"/>
              </a:rPr>
              <a:t> </a:t>
            </a:r>
            <a:r>
              <a:rPr lang="en-GB" sz="1300" dirty="0" smtClean="0">
                <a:solidFill>
                  <a:schemeClr val="tx1">
                    <a:lumMod val="50000"/>
                    <a:lumOff val="50000"/>
                  </a:schemeClr>
                </a:solidFill>
                <a:latin typeface="Cambria" panose="02040503050406030204" pitchFamily="18" charset="0"/>
              </a:rPr>
              <a:t>2005/212/JHA</a:t>
            </a:r>
            <a:endParaRPr lang="en-US" sz="1300" dirty="0">
              <a:solidFill>
                <a:schemeClr val="tx1">
                  <a:lumMod val="50000"/>
                  <a:lumOff val="50000"/>
                </a:schemeClr>
              </a:solidFill>
              <a:latin typeface="Cambria" panose="02040503050406030204" pitchFamily="18" charset="0"/>
            </a:endParaRPr>
          </a:p>
        </p:txBody>
      </p:sp>
      <p:cxnSp>
        <p:nvCxnSpPr>
          <p:cNvPr id="78" name="OTLSHAPE_M_731079855741477ba66141b8fdae287e_Connector1"/>
          <p:cNvCxnSpPr/>
          <p:nvPr>
            <p:custDataLst>
              <p:tags r:id="rId28"/>
            </p:custDataLst>
          </p:nvPr>
        </p:nvCxnSpPr>
        <p:spPr>
          <a:xfrm>
            <a:off x="4664025" y="1645160"/>
            <a:ext cx="0" cy="1686797"/>
          </a:xfrm>
          <a:prstGeom prst="line">
            <a:avLst/>
          </a:prstGeom>
          <a:ln w="28575" cap="flat" cmpd="sng" algn="ctr">
            <a:solidFill>
              <a:srgbClr val="C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OTLSHAPE_M_3f1d27e2f6be415897f84bbb03e0e69a_Date"/>
          <p:cNvSpPr txBox="1"/>
          <p:nvPr>
            <p:custDataLst>
              <p:tags r:id="rId29"/>
            </p:custDataLst>
          </p:nvPr>
        </p:nvSpPr>
        <p:spPr>
          <a:xfrm>
            <a:off x="3851920" y="709056"/>
            <a:ext cx="1602776" cy="41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defPPr>
              <a:defRPr lang="en-US"/>
            </a:defPPr>
            <a:lvl1pPr algn="ctr">
              <a:defRPr sz="900">
                <a:solidFill>
                  <a:srgbClr val="737373"/>
                </a:solidFill>
                <a:latin typeface="Calibri" pitchFamily="34" charset="0"/>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r>
              <a:rPr lang="en-GB" sz="1300" dirty="0">
                <a:solidFill>
                  <a:schemeClr val="tx1">
                    <a:lumMod val="50000"/>
                    <a:lumOff val="50000"/>
                  </a:schemeClr>
                </a:solidFill>
                <a:latin typeface="Cambria" panose="02040503050406030204" pitchFamily="18" charset="0"/>
              </a:rPr>
              <a:t>Framework Decision</a:t>
            </a:r>
          </a:p>
          <a:p>
            <a:r>
              <a:rPr lang="en-GB" sz="1300" dirty="0">
                <a:solidFill>
                  <a:schemeClr val="tx1">
                    <a:lumMod val="50000"/>
                    <a:lumOff val="50000"/>
                  </a:schemeClr>
                </a:solidFill>
                <a:latin typeface="Cambria" panose="02040503050406030204" pitchFamily="18" charset="0"/>
              </a:rPr>
              <a:t> </a:t>
            </a:r>
            <a:r>
              <a:rPr lang="en-GB" sz="1300" dirty="0" smtClean="0">
                <a:solidFill>
                  <a:schemeClr val="tx1">
                    <a:lumMod val="50000"/>
                    <a:lumOff val="50000"/>
                  </a:schemeClr>
                </a:solidFill>
                <a:latin typeface="Cambria" panose="02040503050406030204" pitchFamily="18" charset="0"/>
              </a:rPr>
              <a:t>2006/783/JHA</a:t>
            </a:r>
            <a:endParaRPr lang="en-US" sz="1300" dirty="0">
              <a:solidFill>
                <a:schemeClr val="tx1">
                  <a:lumMod val="50000"/>
                  <a:lumOff val="50000"/>
                </a:schemeClr>
              </a:solidFill>
              <a:latin typeface="Cambria" panose="02040503050406030204" pitchFamily="18" charset="0"/>
            </a:endParaRPr>
          </a:p>
        </p:txBody>
      </p:sp>
      <p:sp>
        <p:nvSpPr>
          <p:cNvPr id="80" name="OTLSHAPE_M_3f1d27e2f6be415897f84bbb03e0e69a_Title"/>
          <p:cNvSpPr txBox="1"/>
          <p:nvPr>
            <p:custDataLst>
              <p:tags r:id="rId30"/>
            </p:custDataLst>
          </p:nvPr>
        </p:nvSpPr>
        <p:spPr>
          <a:xfrm>
            <a:off x="3707904" y="908720"/>
            <a:ext cx="1911909" cy="864766"/>
          </a:xfrm>
          <a:prstGeom prst="rect">
            <a:avLst/>
          </a:prstGeom>
          <a:noFill/>
        </p:spPr>
        <p:txBody>
          <a:bodyPr lIns="0" tIns="0" rIns="0" bIns="0" anchor="ctr"/>
          <a:lstStyle/>
          <a:p>
            <a:pPr algn="ctr" fontAlgn="auto">
              <a:spcBef>
                <a:spcPts val="0"/>
              </a:spcBef>
              <a:spcAft>
                <a:spcPts val="0"/>
              </a:spcAft>
              <a:defRPr/>
            </a:pPr>
            <a:r>
              <a:rPr lang="en-GB" sz="1400" b="1" spc="-4" dirty="0">
                <a:solidFill>
                  <a:srgbClr val="C00000"/>
                </a:solidFill>
                <a:latin typeface="Cambria" panose="02040503050406030204" pitchFamily="18" charset="0"/>
              </a:rPr>
              <a:t>Mutual</a:t>
            </a:r>
            <a:r>
              <a:rPr lang="en-GB" sz="1400" b="1" spc="-4" dirty="0" smtClean="0">
                <a:solidFill>
                  <a:srgbClr val="C00000"/>
                </a:solidFill>
                <a:latin typeface="Cambria" panose="02040503050406030204" pitchFamily="18" charset="0"/>
              </a:rPr>
              <a:t> </a:t>
            </a:r>
            <a:r>
              <a:rPr lang="en-GB" sz="1400" b="1" spc="-4" dirty="0">
                <a:solidFill>
                  <a:srgbClr val="C00000"/>
                </a:solidFill>
                <a:latin typeface="Cambria" panose="02040503050406030204" pitchFamily="18" charset="0"/>
              </a:rPr>
              <a:t>Recognition </a:t>
            </a:r>
          </a:p>
          <a:p>
            <a:pPr algn="ctr" fontAlgn="auto">
              <a:spcBef>
                <a:spcPts val="0"/>
              </a:spcBef>
              <a:spcAft>
                <a:spcPts val="0"/>
              </a:spcAft>
              <a:defRPr/>
            </a:pPr>
            <a:r>
              <a:rPr lang="en-GB" sz="1400" b="1" spc="-4" dirty="0">
                <a:solidFill>
                  <a:srgbClr val="C00000"/>
                </a:solidFill>
                <a:latin typeface="Cambria" panose="02040503050406030204" pitchFamily="18" charset="0"/>
              </a:rPr>
              <a:t>of Confiscation Orders</a:t>
            </a:r>
            <a:endParaRPr lang="en-US" sz="1400" b="1" spc="-4" dirty="0">
              <a:solidFill>
                <a:srgbClr val="C00000"/>
              </a:solidFill>
              <a:latin typeface="Cambria" panose="02040503050406030204" pitchFamily="18" charset="0"/>
            </a:endParaRPr>
          </a:p>
        </p:txBody>
      </p:sp>
      <p:cxnSp>
        <p:nvCxnSpPr>
          <p:cNvPr id="81" name="OTLSHAPE_M_f85a7f101a2c4f4a9fa5dc3051f631b7_Connector1"/>
          <p:cNvCxnSpPr/>
          <p:nvPr>
            <p:custDataLst>
              <p:tags r:id="rId31"/>
            </p:custDataLst>
          </p:nvPr>
        </p:nvCxnSpPr>
        <p:spPr>
          <a:xfrm>
            <a:off x="5626774" y="2800879"/>
            <a:ext cx="0" cy="516732"/>
          </a:xfrm>
          <a:prstGeom prst="line">
            <a:avLst/>
          </a:prstGeom>
          <a:ln w="28575" cap="flat" cmpd="sng" algn="ctr">
            <a:solidFill>
              <a:srgbClr val="C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2" name="OTLSHAPE_M_3f1d27e2f6be415897f84bbb03e0e69a_Title"/>
          <p:cNvSpPr txBox="1"/>
          <p:nvPr>
            <p:custDataLst>
              <p:tags r:id="rId32"/>
            </p:custDataLst>
          </p:nvPr>
        </p:nvSpPr>
        <p:spPr>
          <a:xfrm>
            <a:off x="4920522" y="2132856"/>
            <a:ext cx="1424598" cy="864766"/>
          </a:xfrm>
          <a:prstGeom prst="rect">
            <a:avLst/>
          </a:prstGeom>
          <a:noFill/>
        </p:spPr>
        <p:txBody>
          <a:bodyPr lIns="0" tIns="0" rIns="0" bIns="0" anchor="ctr"/>
          <a:lstStyle/>
          <a:p>
            <a:pPr algn="ctr" fontAlgn="auto">
              <a:spcBef>
                <a:spcPts val="0"/>
              </a:spcBef>
              <a:spcAft>
                <a:spcPts val="0"/>
              </a:spcAft>
              <a:defRPr/>
            </a:pPr>
            <a:r>
              <a:rPr lang="en-GB" sz="1400" b="1" spc="-4" dirty="0">
                <a:solidFill>
                  <a:srgbClr val="C00000"/>
                </a:solidFill>
                <a:latin typeface="Cambria" panose="02040503050406030204" pitchFamily="18" charset="0"/>
              </a:rPr>
              <a:t>Asset Recovery</a:t>
            </a:r>
          </a:p>
          <a:p>
            <a:pPr algn="ctr" fontAlgn="auto">
              <a:spcBef>
                <a:spcPts val="0"/>
              </a:spcBef>
              <a:spcAft>
                <a:spcPts val="0"/>
              </a:spcAft>
              <a:defRPr/>
            </a:pPr>
            <a:r>
              <a:rPr lang="en-GB" sz="1400" b="1" spc="-4" dirty="0">
                <a:solidFill>
                  <a:srgbClr val="C00000"/>
                </a:solidFill>
                <a:latin typeface="Cambria" panose="02040503050406030204" pitchFamily="18" charset="0"/>
              </a:rPr>
              <a:t>Offices</a:t>
            </a:r>
            <a:endParaRPr lang="en-US" sz="1400" b="1" spc="-4" dirty="0">
              <a:solidFill>
                <a:srgbClr val="C00000"/>
              </a:solidFill>
              <a:latin typeface="Cambria" panose="02040503050406030204" pitchFamily="18" charset="0"/>
            </a:endParaRPr>
          </a:p>
        </p:txBody>
      </p:sp>
      <p:sp>
        <p:nvSpPr>
          <p:cNvPr id="83" name="OTLSHAPE_M_3f1d27e2f6be415897f84bbb03e0e69a_Date"/>
          <p:cNvSpPr txBox="1"/>
          <p:nvPr>
            <p:custDataLst>
              <p:tags r:id="rId33"/>
            </p:custDataLst>
          </p:nvPr>
        </p:nvSpPr>
        <p:spPr>
          <a:xfrm>
            <a:off x="4968931" y="1933192"/>
            <a:ext cx="1307531" cy="41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defPPr>
              <a:defRPr lang="en-US"/>
            </a:defPPr>
            <a:lvl1pPr algn="ctr">
              <a:defRPr sz="900">
                <a:solidFill>
                  <a:srgbClr val="737373"/>
                </a:solidFill>
                <a:latin typeface="Calibri" pitchFamily="34" charset="0"/>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r>
              <a:rPr lang="en-GB" sz="1300" dirty="0" smtClean="0">
                <a:solidFill>
                  <a:schemeClr val="tx1">
                    <a:lumMod val="50000"/>
                    <a:lumOff val="50000"/>
                  </a:schemeClr>
                </a:solidFill>
                <a:latin typeface="Cambria" panose="02040503050406030204" pitchFamily="18" charset="0"/>
              </a:rPr>
              <a:t>Council </a:t>
            </a:r>
            <a:r>
              <a:rPr lang="en-GB" sz="1300" dirty="0">
                <a:solidFill>
                  <a:schemeClr val="tx1">
                    <a:lumMod val="50000"/>
                    <a:lumOff val="50000"/>
                  </a:schemeClr>
                </a:solidFill>
                <a:latin typeface="Cambria" panose="02040503050406030204" pitchFamily="18" charset="0"/>
              </a:rPr>
              <a:t>Decision</a:t>
            </a:r>
          </a:p>
          <a:p>
            <a:r>
              <a:rPr lang="en-GB" sz="1300" dirty="0">
                <a:solidFill>
                  <a:schemeClr val="tx1">
                    <a:lumMod val="50000"/>
                    <a:lumOff val="50000"/>
                  </a:schemeClr>
                </a:solidFill>
                <a:latin typeface="Cambria" panose="02040503050406030204" pitchFamily="18" charset="0"/>
              </a:rPr>
              <a:t> </a:t>
            </a:r>
            <a:r>
              <a:rPr lang="en-GB" sz="1300" dirty="0" smtClean="0">
                <a:solidFill>
                  <a:schemeClr val="tx1">
                    <a:lumMod val="50000"/>
                    <a:lumOff val="50000"/>
                  </a:schemeClr>
                </a:solidFill>
                <a:latin typeface="Cambria" panose="02040503050406030204" pitchFamily="18" charset="0"/>
              </a:rPr>
              <a:t>2007/845/JHA</a:t>
            </a:r>
            <a:endParaRPr lang="en-US" sz="1300" dirty="0">
              <a:solidFill>
                <a:schemeClr val="tx1">
                  <a:lumMod val="50000"/>
                  <a:lumOff val="50000"/>
                </a:schemeClr>
              </a:solidFill>
              <a:latin typeface="Cambria" panose="02040503050406030204" pitchFamily="18" charset="0"/>
            </a:endParaRPr>
          </a:p>
        </p:txBody>
      </p:sp>
      <p:cxnSp>
        <p:nvCxnSpPr>
          <p:cNvPr id="84" name="OTLSHAPE_M_f85a7f101a2c4f4a9fa5dc3051f631b7_Connector1"/>
          <p:cNvCxnSpPr/>
          <p:nvPr>
            <p:custDataLst>
              <p:tags r:id="rId34"/>
            </p:custDataLst>
          </p:nvPr>
        </p:nvCxnSpPr>
        <p:spPr>
          <a:xfrm>
            <a:off x="8496940" y="2815225"/>
            <a:ext cx="0" cy="516732"/>
          </a:xfrm>
          <a:prstGeom prst="line">
            <a:avLst/>
          </a:prstGeom>
          <a:ln w="28575" cap="flat" cmpd="sng" algn="ctr">
            <a:solidFill>
              <a:srgbClr val="C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5" name="OTLSHAPE_M_3f1d27e2f6be415897f84bbb03e0e69a_Title"/>
          <p:cNvSpPr txBox="1"/>
          <p:nvPr>
            <p:custDataLst>
              <p:tags r:id="rId35"/>
            </p:custDataLst>
          </p:nvPr>
        </p:nvSpPr>
        <p:spPr>
          <a:xfrm>
            <a:off x="7586353" y="1916832"/>
            <a:ext cx="1738175" cy="864766"/>
          </a:xfrm>
          <a:prstGeom prst="rect">
            <a:avLst/>
          </a:prstGeom>
          <a:noFill/>
        </p:spPr>
        <p:txBody>
          <a:bodyPr lIns="0" tIns="0" rIns="0" bIns="0" anchor="ctr"/>
          <a:lstStyle/>
          <a:p>
            <a:pPr algn="ctr" fontAlgn="auto">
              <a:spcBef>
                <a:spcPts val="0"/>
              </a:spcBef>
              <a:spcAft>
                <a:spcPts val="0"/>
              </a:spcAft>
              <a:defRPr/>
            </a:pPr>
            <a:r>
              <a:rPr lang="en-GB" sz="1400" b="1" spc="-4" dirty="0">
                <a:solidFill>
                  <a:srgbClr val="C00000"/>
                </a:solidFill>
                <a:latin typeface="Cambria" panose="02040503050406030204" pitchFamily="18" charset="0"/>
              </a:rPr>
              <a:t>Freezing and </a:t>
            </a:r>
          </a:p>
          <a:p>
            <a:pPr algn="ctr" fontAlgn="auto">
              <a:spcBef>
                <a:spcPts val="0"/>
              </a:spcBef>
              <a:spcAft>
                <a:spcPts val="0"/>
              </a:spcAft>
              <a:defRPr/>
            </a:pPr>
            <a:r>
              <a:rPr lang="en-GB" sz="1400" b="1" spc="-4" dirty="0">
                <a:solidFill>
                  <a:srgbClr val="C00000"/>
                </a:solidFill>
                <a:latin typeface="Cambria" panose="02040503050406030204" pitchFamily="18" charset="0"/>
              </a:rPr>
              <a:t>Confiscation of </a:t>
            </a:r>
          </a:p>
          <a:p>
            <a:pPr algn="ctr" fontAlgn="auto">
              <a:spcBef>
                <a:spcPts val="0"/>
              </a:spcBef>
              <a:spcAft>
                <a:spcPts val="0"/>
              </a:spcAft>
              <a:defRPr/>
            </a:pPr>
            <a:r>
              <a:rPr lang="en-GB" sz="1400" b="1" spc="-4" dirty="0">
                <a:solidFill>
                  <a:srgbClr val="C00000"/>
                </a:solidFill>
                <a:latin typeface="Cambria" panose="02040503050406030204" pitchFamily="18" charset="0"/>
              </a:rPr>
              <a:t>Proceeds of </a:t>
            </a:r>
            <a:endParaRPr lang="en-GB" sz="1400" b="1" spc="-4" dirty="0" smtClean="0">
              <a:solidFill>
                <a:srgbClr val="C00000"/>
              </a:solidFill>
              <a:latin typeface="Cambria" panose="02040503050406030204" pitchFamily="18" charset="0"/>
            </a:endParaRPr>
          </a:p>
          <a:p>
            <a:pPr algn="ctr" fontAlgn="auto">
              <a:spcBef>
                <a:spcPts val="0"/>
              </a:spcBef>
              <a:spcAft>
                <a:spcPts val="0"/>
              </a:spcAft>
              <a:defRPr/>
            </a:pPr>
            <a:r>
              <a:rPr lang="en-GB" sz="1400" b="1" spc="-4" dirty="0" smtClean="0">
                <a:solidFill>
                  <a:srgbClr val="C00000"/>
                </a:solidFill>
                <a:latin typeface="Cambria" panose="02040503050406030204" pitchFamily="18" charset="0"/>
              </a:rPr>
              <a:t>Crime in </a:t>
            </a:r>
            <a:r>
              <a:rPr lang="en-GB" sz="1400" b="1" spc="-4" dirty="0">
                <a:solidFill>
                  <a:srgbClr val="C00000"/>
                </a:solidFill>
                <a:latin typeface="Cambria" panose="02040503050406030204" pitchFamily="18" charset="0"/>
              </a:rPr>
              <a:t>the EU</a:t>
            </a:r>
            <a:endParaRPr lang="en-US" sz="1400" b="1" spc="-4" dirty="0">
              <a:solidFill>
                <a:srgbClr val="C00000"/>
              </a:solidFill>
              <a:latin typeface="Cambria" panose="02040503050406030204" pitchFamily="18" charset="0"/>
            </a:endParaRPr>
          </a:p>
        </p:txBody>
      </p:sp>
      <p:sp>
        <p:nvSpPr>
          <p:cNvPr id="86" name="OTLSHAPE_M_3f1d27e2f6be415897f84bbb03e0e69a_Date"/>
          <p:cNvSpPr txBox="1"/>
          <p:nvPr>
            <p:custDataLst>
              <p:tags r:id="rId36"/>
            </p:custDataLst>
          </p:nvPr>
        </p:nvSpPr>
        <p:spPr>
          <a:xfrm>
            <a:off x="7812360" y="1484784"/>
            <a:ext cx="1307531" cy="41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defPPr>
              <a:defRPr lang="en-US"/>
            </a:defPPr>
            <a:lvl1pPr algn="ctr">
              <a:defRPr sz="900">
                <a:solidFill>
                  <a:srgbClr val="737373"/>
                </a:solidFill>
                <a:latin typeface="Calibri" pitchFamily="34" charset="0"/>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r>
              <a:rPr lang="en-GB" sz="1300" dirty="0" smtClean="0">
                <a:solidFill>
                  <a:schemeClr val="tx1">
                    <a:lumMod val="50000"/>
                    <a:lumOff val="50000"/>
                  </a:schemeClr>
                </a:solidFill>
                <a:latin typeface="Cambria" panose="02040503050406030204" pitchFamily="18" charset="0"/>
              </a:rPr>
              <a:t>Directive</a:t>
            </a:r>
            <a:endParaRPr lang="en-GB" sz="1300" dirty="0">
              <a:solidFill>
                <a:schemeClr val="tx1">
                  <a:lumMod val="50000"/>
                  <a:lumOff val="50000"/>
                </a:schemeClr>
              </a:solidFill>
              <a:latin typeface="Cambria" panose="02040503050406030204" pitchFamily="18" charset="0"/>
            </a:endParaRPr>
          </a:p>
          <a:p>
            <a:r>
              <a:rPr lang="en-GB" sz="1300" dirty="0">
                <a:solidFill>
                  <a:schemeClr val="tx1">
                    <a:lumMod val="50000"/>
                    <a:lumOff val="50000"/>
                  </a:schemeClr>
                </a:solidFill>
                <a:latin typeface="Cambria" panose="02040503050406030204" pitchFamily="18" charset="0"/>
              </a:rPr>
              <a:t> </a:t>
            </a:r>
            <a:r>
              <a:rPr lang="en-GB" sz="1300" dirty="0" smtClean="0">
                <a:solidFill>
                  <a:schemeClr val="tx1">
                    <a:lumMod val="50000"/>
                    <a:lumOff val="50000"/>
                  </a:schemeClr>
                </a:solidFill>
                <a:latin typeface="Cambria" panose="02040503050406030204" pitchFamily="18" charset="0"/>
              </a:rPr>
              <a:t>2014/42/EU</a:t>
            </a:r>
            <a:endParaRPr lang="en-US" sz="1300" dirty="0">
              <a:solidFill>
                <a:schemeClr val="tx1">
                  <a:lumMod val="50000"/>
                  <a:lumOff val="50000"/>
                </a:schemeClr>
              </a:solidFill>
              <a:latin typeface="Cambria" panose="02040503050406030204" pitchFamily="18" charset="0"/>
            </a:endParaRPr>
          </a:p>
        </p:txBody>
      </p:sp>
      <p:cxnSp>
        <p:nvCxnSpPr>
          <p:cNvPr id="87" name="OTLSHAPE_M_731079855741477ba66141b8fdae287e_Connector1"/>
          <p:cNvCxnSpPr/>
          <p:nvPr>
            <p:custDataLst>
              <p:tags r:id="rId37"/>
            </p:custDataLst>
          </p:nvPr>
        </p:nvCxnSpPr>
        <p:spPr>
          <a:xfrm>
            <a:off x="5628723" y="3893321"/>
            <a:ext cx="0" cy="1550988"/>
          </a:xfrm>
          <a:prstGeom prst="line">
            <a:avLst/>
          </a:prstGeom>
          <a:ln w="28575" cap="flat" cmpd="sng" algn="ctr">
            <a:solidFill>
              <a:schemeClr val="accent3">
                <a:lumMod val="7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OTLSHAPE_M_3f1d27e2f6be415897f84bbb03e0e69a_Date"/>
          <p:cNvSpPr txBox="1"/>
          <p:nvPr>
            <p:custDataLst>
              <p:tags r:id="rId38"/>
            </p:custDataLst>
          </p:nvPr>
        </p:nvSpPr>
        <p:spPr>
          <a:xfrm>
            <a:off x="4978862" y="5314477"/>
            <a:ext cx="1307531" cy="41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defPPr>
              <a:defRPr lang="en-US"/>
            </a:defPPr>
            <a:lvl1pPr algn="ctr">
              <a:defRPr sz="900">
                <a:solidFill>
                  <a:srgbClr val="737373"/>
                </a:solidFill>
                <a:latin typeface="Calibri" pitchFamily="34" charset="0"/>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r>
              <a:rPr lang="en-GB" sz="1300" dirty="0" smtClean="0">
                <a:solidFill>
                  <a:schemeClr val="tx1">
                    <a:lumMod val="50000"/>
                    <a:lumOff val="50000"/>
                  </a:schemeClr>
                </a:solidFill>
                <a:latin typeface="Cambria" panose="02040503050406030204" pitchFamily="18" charset="0"/>
              </a:rPr>
              <a:t>Establishment of</a:t>
            </a:r>
            <a:endParaRPr lang="en-US" sz="1300" dirty="0">
              <a:solidFill>
                <a:schemeClr val="tx1">
                  <a:lumMod val="50000"/>
                  <a:lumOff val="50000"/>
                </a:schemeClr>
              </a:solidFill>
              <a:latin typeface="Cambria" panose="02040503050406030204" pitchFamily="18" charset="0"/>
            </a:endParaRPr>
          </a:p>
        </p:txBody>
      </p:sp>
      <p:sp>
        <p:nvSpPr>
          <p:cNvPr id="89" name="OTLSHAPE_M_3f1d27e2f6be415897f84bbb03e0e69a_Title"/>
          <p:cNvSpPr txBox="1"/>
          <p:nvPr>
            <p:custDataLst>
              <p:tags r:id="rId39"/>
            </p:custDataLst>
          </p:nvPr>
        </p:nvSpPr>
        <p:spPr>
          <a:xfrm>
            <a:off x="4845025" y="5634665"/>
            <a:ext cx="1631975" cy="689933"/>
          </a:xfrm>
          <a:prstGeom prst="rect">
            <a:avLst/>
          </a:prstGeom>
          <a:noFill/>
        </p:spPr>
        <p:txBody>
          <a:bodyPr lIns="0" tIns="0" rIns="0" bIns="0" anchor="ctr"/>
          <a:lstStyle/>
          <a:p>
            <a:pPr algn="ctr" fontAlgn="auto">
              <a:spcBef>
                <a:spcPts val="0"/>
              </a:spcBef>
              <a:spcAft>
                <a:spcPts val="0"/>
              </a:spcAft>
              <a:defRPr/>
            </a:pPr>
            <a:r>
              <a:rPr lang="en-GB" sz="1600" b="1" spc="-4" dirty="0" smtClean="0">
                <a:solidFill>
                  <a:schemeClr val="accent3">
                    <a:lumMod val="75000"/>
                  </a:schemeClr>
                </a:solidFill>
                <a:latin typeface="Cambria" panose="02040503050406030204" pitchFamily="18" charset="0"/>
              </a:rPr>
              <a:t>Europol Criminal</a:t>
            </a:r>
          </a:p>
          <a:p>
            <a:pPr algn="ctr" fontAlgn="auto">
              <a:spcBef>
                <a:spcPts val="0"/>
              </a:spcBef>
              <a:spcAft>
                <a:spcPts val="0"/>
              </a:spcAft>
              <a:defRPr/>
            </a:pPr>
            <a:r>
              <a:rPr lang="en-GB" sz="1600" b="1" spc="-4" dirty="0" smtClean="0">
                <a:solidFill>
                  <a:schemeClr val="accent3">
                    <a:lumMod val="75000"/>
                  </a:schemeClr>
                </a:solidFill>
                <a:latin typeface="Cambria" panose="02040503050406030204" pitchFamily="18" charset="0"/>
              </a:rPr>
              <a:t>Asset Bureau</a:t>
            </a:r>
          </a:p>
          <a:p>
            <a:pPr algn="ctr" fontAlgn="auto">
              <a:spcBef>
                <a:spcPts val="0"/>
              </a:spcBef>
              <a:spcAft>
                <a:spcPts val="0"/>
              </a:spcAft>
              <a:defRPr/>
            </a:pPr>
            <a:r>
              <a:rPr lang="en-GB" sz="1600" b="1" spc="-4" dirty="0" smtClean="0">
                <a:solidFill>
                  <a:schemeClr val="accent3">
                    <a:lumMod val="75000"/>
                  </a:schemeClr>
                </a:solidFill>
                <a:latin typeface="Cambria" panose="02040503050406030204" pitchFamily="18" charset="0"/>
              </a:rPr>
              <a:t>(ECAB)</a:t>
            </a:r>
            <a:endParaRPr lang="en-US" sz="1600" b="1" spc="-4" dirty="0">
              <a:solidFill>
                <a:schemeClr val="accent3">
                  <a:lumMod val="75000"/>
                </a:schemeClr>
              </a:solidFill>
              <a:latin typeface="Cambria" panose="02040503050406030204" pitchFamily="18" charset="0"/>
            </a:endParaRPr>
          </a:p>
        </p:txBody>
      </p:sp>
      <p:cxnSp>
        <p:nvCxnSpPr>
          <p:cNvPr id="90" name="OTLSHAPE_M_f85a7f101a2c4f4a9fa5dc3051f631b7_Connector1"/>
          <p:cNvCxnSpPr/>
          <p:nvPr>
            <p:custDataLst>
              <p:tags r:id="rId40"/>
            </p:custDataLst>
          </p:nvPr>
        </p:nvCxnSpPr>
        <p:spPr>
          <a:xfrm>
            <a:off x="2718956" y="3898792"/>
            <a:ext cx="0" cy="516732"/>
          </a:xfrm>
          <a:prstGeom prst="line">
            <a:avLst/>
          </a:prstGeom>
          <a:ln w="28575" cap="flat" cmpd="sng" algn="ctr">
            <a:solidFill>
              <a:schemeClr val="accent3">
                <a:lumMod val="7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 name="OTLSHAPE_M_3f1d27e2f6be415897f84bbb03e0e69a_Date"/>
          <p:cNvSpPr txBox="1"/>
          <p:nvPr>
            <p:custDataLst>
              <p:tags r:id="rId41"/>
            </p:custDataLst>
          </p:nvPr>
        </p:nvSpPr>
        <p:spPr>
          <a:xfrm>
            <a:off x="2065455" y="4350953"/>
            <a:ext cx="1307531" cy="41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defPPr>
              <a:defRPr lang="en-US"/>
            </a:defPPr>
            <a:lvl1pPr algn="ctr">
              <a:defRPr sz="900">
                <a:solidFill>
                  <a:srgbClr val="737373"/>
                </a:solidFill>
                <a:latin typeface="Calibri" pitchFamily="34" charset="0"/>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r>
              <a:rPr lang="en-GB" sz="1300" dirty="0" smtClean="0">
                <a:solidFill>
                  <a:schemeClr val="tx1">
                    <a:lumMod val="50000"/>
                    <a:lumOff val="50000"/>
                  </a:schemeClr>
                </a:solidFill>
                <a:latin typeface="Cambria" panose="02040503050406030204" pitchFamily="18" charset="0"/>
              </a:rPr>
              <a:t>Establishment of</a:t>
            </a:r>
            <a:endParaRPr lang="en-US" sz="1300" dirty="0">
              <a:solidFill>
                <a:schemeClr val="tx1">
                  <a:lumMod val="50000"/>
                  <a:lumOff val="50000"/>
                </a:schemeClr>
              </a:solidFill>
              <a:latin typeface="Cambria" panose="02040503050406030204" pitchFamily="18" charset="0"/>
            </a:endParaRPr>
          </a:p>
        </p:txBody>
      </p:sp>
      <p:sp>
        <p:nvSpPr>
          <p:cNvPr id="92" name="OTLSHAPE_M_3f1d27e2f6be415897f84bbb03e0e69a_Title"/>
          <p:cNvSpPr txBox="1"/>
          <p:nvPr>
            <p:custDataLst>
              <p:tags r:id="rId42"/>
            </p:custDataLst>
          </p:nvPr>
        </p:nvSpPr>
        <p:spPr>
          <a:xfrm>
            <a:off x="1925973" y="4770570"/>
            <a:ext cx="1568543" cy="674654"/>
          </a:xfrm>
          <a:prstGeom prst="rect">
            <a:avLst/>
          </a:prstGeom>
          <a:noFill/>
          <a:effectLst>
            <a:outerShdw blurRad="63500" sx="102000" sy="102000" algn="ctr" rotWithShape="0">
              <a:prstClr val="black">
                <a:alpha val="40000"/>
              </a:prstClr>
            </a:outerShdw>
          </a:effectLst>
        </p:spPr>
        <p:txBody>
          <a:bodyPr lIns="0" tIns="0" rIns="0" bIns="0" anchor="ctr"/>
          <a:lstStyle/>
          <a:p>
            <a:pPr algn="ctr" fontAlgn="auto">
              <a:spcBef>
                <a:spcPts val="0"/>
              </a:spcBef>
              <a:spcAft>
                <a:spcPts val="0"/>
              </a:spcAft>
              <a:defRPr/>
            </a:pPr>
            <a:r>
              <a:rPr lang="en-GB" sz="1600" b="1" spc="-4" dirty="0" smtClean="0">
                <a:solidFill>
                  <a:schemeClr val="accent3">
                    <a:lumMod val="75000"/>
                  </a:schemeClr>
                </a:solidFill>
                <a:latin typeface="Cambria" panose="02040503050406030204" pitchFamily="18" charset="0"/>
              </a:rPr>
              <a:t>Camden Assets Interagency Netw</a:t>
            </a:r>
            <a:r>
              <a:rPr lang="en-GB" sz="1600" b="1" spc="-4" dirty="0">
                <a:solidFill>
                  <a:schemeClr val="accent3">
                    <a:lumMod val="75000"/>
                  </a:schemeClr>
                </a:solidFill>
                <a:latin typeface="Cambria" panose="02040503050406030204" pitchFamily="18" charset="0"/>
              </a:rPr>
              <a:t>or</a:t>
            </a:r>
            <a:r>
              <a:rPr lang="en-GB" sz="1600" b="1" spc="-4" dirty="0" smtClean="0">
                <a:solidFill>
                  <a:schemeClr val="accent3">
                    <a:lumMod val="75000"/>
                  </a:schemeClr>
                </a:solidFill>
                <a:latin typeface="Cambria" panose="02040503050406030204" pitchFamily="18" charset="0"/>
              </a:rPr>
              <a:t>k</a:t>
            </a:r>
          </a:p>
          <a:p>
            <a:pPr algn="ctr" fontAlgn="auto">
              <a:spcBef>
                <a:spcPts val="0"/>
              </a:spcBef>
              <a:spcAft>
                <a:spcPts val="0"/>
              </a:spcAft>
              <a:defRPr/>
            </a:pPr>
            <a:r>
              <a:rPr lang="en-GB" sz="1600" b="1" spc="-4" dirty="0" smtClean="0">
                <a:solidFill>
                  <a:schemeClr val="accent3">
                    <a:lumMod val="75000"/>
                  </a:schemeClr>
                </a:solidFill>
                <a:latin typeface="Cambria" panose="02040503050406030204" pitchFamily="18" charset="0"/>
              </a:rPr>
              <a:t>(</a:t>
            </a:r>
            <a:r>
              <a:rPr lang="en-GB" sz="1600" b="1" spc="-4" dirty="0">
                <a:solidFill>
                  <a:schemeClr val="accent3">
                    <a:lumMod val="75000"/>
                  </a:schemeClr>
                </a:solidFill>
                <a:latin typeface="Cambria" panose="02040503050406030204" pitchFamily="18" charset="0"/>
              </a:rPr>
              <a:t>CARIN)</a:t>
            </a:r>
            <a:endParaRPr lang="en-US" sz="1600" b="1" spc="-4" dirty="0">
              <a:solidFill>
                <a:schemeClr val="accent3">
                  <a:lumMod val="75000"/>
                </a:schemeClr>
              </a:solidFill>
              <a:latin typeface="Cambria" panose="02040503050406030204" pitchFamily="18" charset="0"/>
            </a:endParaRPr>
          </a:p>
        </p:txBody>
      </p:sp>
      <p:cxnSp>
        <p:nvCxnSpPr>
          <p:cNvPr id="93" name="OTLSHAPE_M_f85a7f101a2c4f4a9fa5dc3051f631b7_Connector1"/>
          <p:cNvCxnSpPr/>
          <p:nvPr>
            <p:custDataLst>
              <p:tags r:id="rId43"/>
            </p:custDataLst>
          </p:nvPr>
        </p:nvCxnSpPr>
        <p:spPr>
          <a:xfrm>
            <a:off x="6613890" y="3891696"/>
            <a:ext cx="0" cy="516732"/>
          </a:xfrm>
          <a:prstGeom prst="line">
            <a:avLst/>
          </a:prstGeom>
          <a:ln w="28575" cap="flat" cmpd="sng" algn="ctr">
            <a:solidFill>
              <a:schemeClr val="accent3">
                <a:lumMod val="7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4" name="OTLSHAPE_M_3f1d27e2f6be415897f84bbb03e0e69a_Date"/>
          <p:cNvSpPr txBox="1"/>
          <p:nvPr>
            <p:custDataLst>
              <p:tags r:id="rId44"/>
            </p:custDataLst>
          </p:nvPr>
        </p:nvSpPr>
        <p:spPr>
          <a:xfrm>
            <a:off x="5960124" y="4348573"/>
            <a:ext cx="1307531" cy="41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defPPr>
              <a:defRPr lang="en-US"/>
            </a:defPPr>
            <a:lvl1pPr algn="ctr">
              <a:defRPr sz="900">
                <a:solidFill>
                  <a:srgbClr val="737373"/>
                </a:solidFill>
                <a:latin typeface="Calibri" pitchFamily="34" charset="0"/>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r>
              <a:rPr lang="en-GB" sz="1300" dirty="0" smtClean="0">
                <a:solidFill>
                  <a:schemeClr val="tx1">
                    <a:lumMod val="50000"/>
                    <a:lumOff val="50000"/>
                  </a:schemeClr>
                </a:solidFill>
                <a:latin typeface="Cambria" panose="02040503050406030204" pitchFamily="18" charset="0"/>
              </a:rPr>
              <a:t>Establishment of</a:t>
            </a:r>
            <a:endParaRPr lang="en-US" sz="1300" dirty="0">
              <a:solidFill>
                <a:schemeClr val="tx1">
                  <a:lumMod val="50000"/>
                  <a:lumOff val="50000"/>
                </a:schemeClr>
              </a:solidFill>
              <a:latin typeface="Cambria" panose="02040503050406030204" pitchFamily="18" charset="0"/>
            </a:endParaRPr>
          </a:p>
        </p:txBody>
      </p:sp>
      <p:sp>
        <p:nvSpPr>
          <p:cNvPr id="95" name="OTLSHAPE_M_3f1d27e2f6be415897f84bbb03e0e69a_Title"/>
          <p:cNvSpPr txBox="1"/>
          <p:nvPr>
            <p:custDataLst>
              <p:tags r:id="rId45"/>
            </p:custDataLst>
          </p:nvPr>
        </p:nvSpPr>
        <p:spPr>
          <a:xfrm>
            <a:off x="5863635" y="4581128"/>
            <a:ext cx="1424598" cy="674654"/>
          </a:xfrm>
          <a:prstGeom prst="rect">
            <a:avLst/>
          </a:prstGeom>
          <a:noFill/>
        </p:spPr>
        <p:txBody>
          <a:bodyPr lIns="0" tIns="0" rIns="0" bIns="0" anchor="ctr"/>
          <a:lstStyle/>
          <a:p>
            <a:pPr algn="ctr" fontAlgn="auto">
              <a:spcBef>
                <a:spcPts val="0"/>
              </a:spcBef>
              <a:spcAft>
                <a:spcPts val="0"/>
              </a:spcAft>
              <a:defRPr/>
            </a:pPr>
            <a:r>
              <a:rPr lang="en-GB" sz="1600" b="1" spc="-4" dirty="0" smtClean="0">
                <a:solidFill>
                  <a:schemeClr val="accent3">
                    <a:lumMod val="75000"/>
                  </a:schemeClr>
                </a:solidFill>
                <a:latin typeface="Cambria" panose="02040503050406030204" pitchFamily="18" charset="0"/>
              </a:rPr>
              <a:t>Asset Recovery Office Platform</a:t>
            </a:r>
            <a:endParaRPr lang="en-US" sz="1600" b="1" spc="-4" dirty="0">
              <a:solidFill>
                <a:schemeClr val="accent3">
                  <a:lumMod val="75000"/>
                </a:schemeClr>
              </a:solidFill>
              <a:latin typeface="Cambria" panose="02040503050406030204" pitchFamily="18" charset="0"/>
            </a:endParaRPr>
          </a:p>
        </p:txBody>
      </p:sp>
      <p:cxnSp>
        <p:nvCxnSpPr>
          <p:cNvPr id="96" name="OTLSHAPE_M_f85a7f101a2c4f4a9fa5dc3051f631b7_Connector1"/>
          <p:cNvCxnSpPr/>
          <p:nvPr>
            <p:custDataLst>
              <p:tags r:id="rId46"/>
            </p:custDataLst>
          </p:nvPr>
        </p:nvCxnSpPr>
        <p:spPr>
          <a:xfrm>
            <a:off x="8506134" y="3886691"/>
            <a:ext cx="0" cy="516732"/>
          </a:xfrm>
          <a:prstGeom prst="line">
            <a:avLst/>
          </a:prstGeom>
          <a:ln w="28575" cap="flat" cmpd="sng" algn="ctr">
            <a:solidFill>
              <a:schemeClr val="accent3">
                <a:lumMod val="7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7" name="OTLSHAPE_M_3f1d27e2f6be415897f84bbb03e0e69a_Date"/>
          <p:cNvSpPr txBox="1"/>
          <p:nvPr>
            <p:custDataLst>
              <p:tags r:id="rId47"/>
            </p:custDataLst>
          </p:nvPr>
        </p:nvSpPr>
        <p:spPr>
          <a:xfrm>
            <a:off x="7852368" y="4309456"/>
            <a:ext cx="1307531" cy="41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defPPr>
              <a:defRPr lang="en-US"/>
            </a:defPPr>
            <a:lvl1pPr algn="ctr">
              <a:defRPr sz="900">
                <a:solidFill>
                  <a:srgbClr val="737373"/>
                </a:solidFill>
                <a:latin typeface="Calibri" pitchFamily="34" charset="0"/>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r>
              <a:rPr lang="en-GB" sz="1300" dirty="0" smtClean="0">
                <a:solidFill>
                  <a:schemeClr val="tx1">
                    <a:lumMod val="50000"/>
                    <a:lumOff val="50000"/>
                  </a:schemeClr>
                </a:solidFill>
                <a:latin typeface="Cambria" panose="02040503050406030204" pitchFamily="18" charset="0"/>
              </a:rPr>
              <a:t>Establishment of</a:t>
            </a:r>
            <a:endParaRPr lang="en-US" sz="1300" dirty="0">
              <a:solidFill>
                <a:schemeClr val="tx1">
                  <a:lumMod val="50000"/>
                  <a:lumOff val="50000"/>
                </a:schemeClr>
              </a:solidFill>
              <a:latin typeface="Cambria" panose="02040503050406030204" pitchFamily="18" charset="0"/>
            </a:endParaRPr>
          </a:p>
        </p:txBody>
      </p:sp>
      <p:sp>
        <p:nvSpPr>
          <p:cNvPr id="98" name="OTLSHAPE_M_3f1d27e2f6be415897f84bbb03e0e69a_Title"/>
          <p:cNvSpPr txBox="1"/>
          <p:nvPr>
            <p:custDataLst>
              <p:tags r:id="rId48"/>
            </p:custDataLst>
          </p:nvPr>
        </p:nvSpPr>
        <p:spPr>
          <a:xfrm>
            <a:off x="7740352" y="4698562"/>
            <a:ext cx="1424598" cy="674654"/>
          </a:xfrm>
          <a:prstGeom prst="rect">
            <a:avLst/>
          </a:prstGeom>
          <a:noFill/>
        </p:spPr>
        <p:txBody>
          <a:bodyPr lIns="0" tIns="0" rIns="0" bIns="0" anchor="ctr"/>
          <a:lstStyle/>
          <a:p>
            <a:pPr algn="ctr" fontAlgn="auto">
              <a:spcBef>
                <a:spcPts val="0"/>
              </a:spcBef>
              <a:spcAft>
                <a:spcPts val="0"/>
              </a:spcAft>
              <a:defRPr/>
            </a:pPr>
            <a:r>
              <a:rPr lang="en-GB" sz="1400" b="1" spc="-4" dirty="0" smtClean="0">
                <a:solidFill>
                  <a:schemeClr val="accent3">
                    <a:lumMod val="75000"/>
                  </a:schemeClr>
                </a:solidFill>
                <a:latin typeface="Cambria" panose="02040503050406030204" pitchFamily="18" charset="0"/>
              </a:rPr>
              <a:t>Analysis Project </a:t>
            </a:r>
          </a:p>
          <a:p>
            <a:pPr algn="ctr" fontAlgn="auto">
              <a:spcBef>
                <a:spcPts val="0"/>
              </a:spcBef>
              <a:spcAft>
                <a:spcPts val="0"/>
              </a:spcAft>
              <a:defRPr/>
            </a:pPr>
            <a:r>
              <a:rPr lang="en-GB" sz="1400" b="1" spc="-4" dirty="0" smtClean="0">
                <a:solidFill>
                  <a:schemeClr val="accent3">
                    <a:lumMod val="75000"/>
                  </a:schemeClr>
                </a:solidFill>
                <a:latin typeface="Cambria" panose="02040503050406030204" pitchFamily="18" charset="0"/>
              </a:rPr>
              <a:t>Asset Recovery</a:t>
            </a:r>
          </a:p>
          <a:p>
            <a:pPr algn="ctr" fontAlgn="auto">
              <a:spcBef>
                <a:spcPts val="0"/>
              </a:spcBef>
              <a:spcAft>
                <a:spcPts val="0"/>
              </a:spcAft>
              <a:defRPr/>
            </a:pPr>
            <a:r>
              <a:rPr lang="en-GB" sz="1400" b="1" spc="-4" dirty="0" smtClean="0">
                <a:solidFill>
                  <a:schemeClr val="accent3">
                    <a:lumMod val="75000"/>
                  </a:schemeClr>
                </a:solidFill>
                <a:latin typeface="Cambria" panose="02040503050406030204" pitchFamily="18" charset="0"/>
              </a:rPr>
              <a:t>(AP Asset Recovery)</a:t>
            </a:r>
            <a:endParaRPr lang="en-US" sz="1400" b="1" spc="-4" dirty="0">
              <a:solidFill>
                <a:schemeClr val="accent3">
                  <a:lumMod val="75000"/>
                </a:schemeClr>
              </a:solidFill>
              <a:latin typeface="Cambria" panose="02040503050406030204" pitchFamily="18" charset="0"/>
            </a:endParaRPr>
          </a:p>
        </p:txBody>
      </p:sp>
      <p:cxnSp>
        <p:nvCxnSpPr>
          <p:cNvPr id="99" name="OTLSHAPE_M_731079855741477ba66141b8fdae287e_Connector1"/>
          <p:cNvCxnSpPr/>
          <p:nvPr>
            <p:custDataLst>
              <p:tags r:id="rId49"/>
            </p:custDataLst>
          </p:nvPr>
        </p:nvCxnSpPr>
        <p:spPr>
          <a:xfrm>
            <a:off x="7555260" y="3879771"/>
            <a:ext cx="0" cy="1550988"/>
          </a:xfrm>
          <a:prstGeom prst="line">
            <a:avLst/>
          </a:prstGeom>
          <a:ln w="28575" cap="flat" cmpd="sng" algn="ctr">
            <a:solidFill>
              <a:schemeClr val="accent3">
                <a:lumMod val="7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0" name="OTLSHAPE_M_3f1d27e2f6be415897f84bbb03e0e69a_Date"/>
          <p:cNvSpPr txBox="1"/>
          <p:nvPr>
            <p:custDataLst>
              <p:tags r:id="rId50"/>
            </p:custDataLst>
          </p:nvPr>
        </p:nvSpPr>
        <p:spPr>
          <a:xfrm>
            <a:off x="6705600" y="5389576"/>
            <a:ext cx="1736970" cy="41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defPPr>
              <a:defRPr lang="en-US"/>
            </a:defPPr>
            <a:lvl1pPr algn="ctr">
              <a:defRPr sz="900">
                <a:solidFill>
                  <a:srgbClr val="737373"/>
                </a:solidFill>
                <a:latin typeface="Calibri" pitchFamily="34" charset="0"/>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r>
              <a:rPr lang="en-GB" sz="1300" dirty="0" smtClean="0">
                <a:solidFill>
                  <a:schemeClr val="tx1">
                    <a:lumMod val="50000"/>
                    <a:lumOff val="50000"/>
                  </a:schemeClr>
                </a:solidFill>
                <a:latin typeface="Cambria" panose="02040503050406030204" pitchFamily="18" charset="0"/>
              </a:rPr>
              <a:t>Project to link AROs to </a:t>
            </a:r>
            <a:endParaRPr lang="en-US" sz="1300" dirty="0">
              <a:solidFill>
                <a:schemeClr val="tx1">
                  <a:lumMod val="50000"/>
                  <a:lumOff val="50000"/>
                </a:schemeClr>
              </a:solidFill>
              <a:latin typeface="Cambria" panose="02040503050406030204" pitchFamily="18" charset="0"/>
            </a:endParaRPr>
          </a:p>
        </p:txBody>
      </p:sp>
      <p:sp>
        <p:nvSpPr>
          <p:cNvPr id="101" name="OTLSHAPE_M_3f1d27e2f6be415897f84bbb03e0e69a_Title"/>
          <p:cNvSpPr txBox="1"/>
          <p:nvPr>
            <p:custDataLst>
              <p:tags r:id="rId51"/>
            </p:custDataLst>
          </p:nvPr>
        </p:nvSpPr>
        <p:spPr>
          <a:xfrm>
            <a:off x="6819810" y="5805264"/>
            <a:ext cx="1600930" cy="824136"/>
          </a:xfrm>
          <a:prstGeom prst="rect">
            <a:avLst/>
          </a:prstGeom>
          <a:noFill/>
        </p:spPr>
        <p:txBody>
          <a:bodyPr lIns="0" tIns="0" rIns="0" bIns="0" anchor="ctr"/>
          <a:lstStyle/>
          <a:p>
            <a:pPr algn="ctr" fontAlgn="auto">
              <a:spcBef>
                <a:spcPts val="0"/>
              </a:spcBef>
              <a:spcAft>
                <a:spcPts val="0"/>
              </a:spcAft>
              <a:defRPr/>
            </a:pPr>
            <a:r>
              <a:rPr lang="en-GB" sz="1600" b="1" spc="-4" dirty="0" smtClean="0">
                <a:solidFill>
                  <a:schemeClr val="accent3">
                    <a:lumMod val="75000"/>
                  </a:schemeClr>
                </a:solidFill>
                <a:latin typeface="Cambria" panose="02040503050406030204" pitchFamily="18" charset="0"/>
              </a:rPr>
              <a:t>Secure Communication Channel SIENA at Europol</a:t>
            </a:r>
            <a:endParaRPr lang="en-US" sz="1600" b="1" spc="-4" dirty="0">
              <a:solidFill>
                <a:schemeClr val="accent3">
                  <a:lumMod val="75000"/>
                </a:schemeClr>
              </a:solidFill>
              <a:latin typeface="Cambria" panose="02040503050406030204" pitchFamily="18" charset="0"/>
            </a:endParaRPr>
          </a:p>
        </p:txBody>
      </p:sp>
      <p:sp>
        <p:nvSpPr>
          <p:cNvPr id="102" name="OTLSHAPE_M_3f1d27e2f6be415897f84bbb03e0e69a_Shape"/>
          <p:cNvSpPr/>
          <p:nvPr>
            <p:custDataLst>
              <p:tags r:id="rId52"/>
            </p:custDataLst>
          </p:nvPr>
        </p:nvSpPr>
        <p:spPr>
          <a:xfrm>
            <a:off x="1654352" y="3300453"/>
            <a:ext cx="152400" cy="177800"/>
          </a:xfrm>
          <a:prstGeom prst="diamond">
            <a:avLst/>
          </a:prstGeom>
          <a:solidFill>
            <a:srgbClr val="C00000"/>
          </a:solidFill>
          <a:ln w="12700" cap="flat" cmpd="sng" algn="ctr">
            <a:solidFill>
              <a:srgbClr val="C00000"/>
            </a:solidFill>
            <a:prstDash val="solid"/>
            <a:miter lim="800000"/>
          </a:ln>
          <a:effectLst/>
          <a:scene3d>
            <a:camera prst="orthographicFront"/>
            <a:lightRig rig="threePt" dir="t"/>
          </a:scene3d>
          <a:sp3d>
            <a:bevelT h="12700"/>
          </a:sp3d>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rgbClr val="C00000"/>
              </a:solidFill>
            </a:endParaRPr>
          </a:p>
        </p:txBody>
      </p:sp>
      <p:sp>
        <p:nvSpPr>
          <p:cNvPr id="103" name="OTLSHAPE_M_54b603631724411f8c427eb3bdbab764_Shape"/>
          <p:cNvSpPr/>
          <p:nvPr>
            <p:custDataLst>
              <p:tags r:id="rId53"/>
            </p:custDataLst>
          </p:nvPr>
        </p:nvSpPr>
        <p:spPr>
          <a:xfrm>
            <a:off x="671596" y="3299145"/>
            <a:ext cx="152400" cy="177800"/>
          </a:xfrm>
          <a:prstGeom prst="diamond">
            <a:avLst/>
          </a:prstGeom>
          <a:solidFill>
            <a:srgbClr val="C00000"/>
          </a:solidFill>
          <a:ln w="12700" cap="flat" cmpd="sng" algn="ctr">
            <a:solidFill>
              <a:srgbClr val="C00000"/>
            </a:solidFill>
            <a:prstDash val="solid"/>
            <a:miter lim="800000"/>
          </a:ln>
          <a:effectLst/>
          <a:scene3d>
            <a:camera prst="orthographicFront"/>
            <a:lightRig rig="threePt" dir="t"/>
          </a:scene3d>
          <a:sp3d>
            <a:bevelT h="12700"/>
          </a:sp3d>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rgbClr val="C00000"/>
              </a:solidFill>
            </a:endParaRPr>
          </a:p>
        </p:txBody>
      </p:sp>
      <p:sp>
        <p:nvSpPr>
          <p:cNvPr id="104" name="OTLSHAPE_M_03977201db5c4493a28dfff2d595a8a1_Shape"/>
          <p:cNvSpPr/>
          <p:nvPr>
            <p:custDataLst>
              <p:tags r:id="rId54"/>
            </p:custDataLst>
          </p:nvPr>
        </p:nvSpPr>
        <p:spPr>
          <a:xfrm>
            <a:off x="5550574" y="3737595"/>
            <a:ext cx="152400" cy="177800"/>
          </a:xfrm>
          <a:prstGeom prst="diamond">
            <a:avLst/>
          </a:prstGeom>
          <a:solidFill>
            <a:schemeClr val="accent3">
              <a:lumMod val="75000"/>
            </a:schemeClr>
          </a:solidFill>
          <a:ln w="12700" cap="flat" cmpd="sng" algn="ctr">
            <a:solidFill>
              <a:schemeClr val="accent3">
                <a:lumMod val="75000"/>
              </a:schemeClr>
            </a:solidFill>
            <a:prstDash val="solid"/>
            <a:miter lim="800000"/>
          </a:ln>
          <a:effectLst/>
          <a:scene3d>
            <a:camera prst="orthographicFront"/>
            <a:lightRig rig="threePt" dir="t"/>
          </a:scene3d>
          <a:sp3d>
            <a:bevelT h="12700"/>
          </a:sp3d>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p>
        </p:txBody>
      </p:sp>
      <p:sp>
        <p:nvSpPr>
          <p:cNvPr id="105" name="OTLSHAPE_M_54b603631724411f8c427eb3bdbab764_Shape"/>
          <p:cNvSpPr/>
          <p:nvPr>
            <p:custDataLst>
              <p:tags r:id="rId55"/>
            </p:custDataLst>
          </p:nvPr>
        </p:nvSpPr>
        <p:spPr>
          <a:xfrm>
            <a:off x="3596819" y="3297743"/>
            <a:ext cx="152400" cy="177800"/>
          </a:xfrm>
          <a:prstGeom prst="diamond">
            <a:avLst/>
          </a:prstGeom>
          <a:solidFill>
            <a:srgbClr val="C00000"/>
          </a:solidFill>
          <a:ln w="12700" cap="flat" cmpd="sng" algn="ctr">
            <a:solidFill>
              <a:srgbClr val="C00000"/>
            </a:solidFill>
            <a:prstDash val="solid"/>
            <a:miter lim="800000"/>
          </a:ln>
          <a:effectLst/>
          <a:scene3d>
            <a:camera prst="orthographicFront"/>
            <a:lightRig rig="threePt" dir="t"/>
          </a:scene3d>
          <a:sp3d>
            <a:bevelT h="12700"/>
          </a:sp3d>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rgbClr val="C00000"/>
              </a:solidFill>
            </a:endParaRPr>
          </a:p>
        </p:txBody>
      </p:sp>
      <p:sp>
        <p:nvSpPr>
          <p:cNvPr id="106" name="OTLSHAPE_M_3f1d27e2f6be415897f84bbb03e0e69a_Shape"/>
          <p:cNvSpPr/>
          <p:nvPr>
            <p:custDataLst>
              <p:tags r:id="rId56"/>
            </p:custDataLst>
          </p:nvPr>
        </p:nvSpPr>
        <p:spPr>
          <a:xfrm>
            <a:off x="4587825" y="3296142"/>
            <a:ext cx="152400" cy="177800"/>
          </a:xfrm>
          <a:prstGeom prst="diamond">
            <a:avLst/>
          </a:prstGeom>
          <a:solidFill>
            <a:srgbClr val="C00000"/>
          </a:solidFill>
          <a:ln w="12700" cap="flat" cmpd="sng" algn="ctr">
            <a:solidFill>
              <a:srgbClr val="C00000"/>
            </a:solidFill>
            <a:prstDash val="solid"/>
            <a:miter lim="800000"/>
          </a:ln>
          <a:effectLst/>
          <a:scene3d>
            <a:camera prst="orthographicFront"/>
            <a:lightRig rig="threePt" dir="t"/>
          </a:scene3d>
          <a:sp3d>
            <a:bevelT h="12700"/>
          </a:sp3d>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rgbClr val="C00000"/>
              </a:solidFill>
            </a:endParaRPr>
          </a:p>
        </p:txBody>
      </p:sp>
      <p:sp>
        <p:nvSpPr>
          <p:cNvPr id="107" name="OTLSHAPE_M_54b603631724411f8c427eb3bdbab764_Shape"/>
          <p:cNvSpPr/>
          <p:nvPr>
            <p:custDataLst>
              <p:tags r:id="rId57"/>
            </p:custDataLst>
          </p:nvPr>
        </p:nvSpPr>
        <p:spPr>
          <a:xfrm>
            <a:off x="5550574" y="3297975"/>
            <a:ext cx="152400" cy="177800"/>
          </a:xfrm>
          <a:prstGeom prst="diamond">
            <a:avLst/>
          </a:prstGeom>
          <a:solidFill>
            <a:srgbClr val="C00000"/>
          </a:solidFill>
          <a:ln w="12700" cap="flat" cmpd="sng" algn="ctr">
            <a:solidFill>
              <a:srgbClr val="C00000"/>
            </a:solidFill>
            <a:prstDash val="solid"/>
            <a:miter lim="800000"/>
          </a:ln>
          <a:effectLst/>
          <a:scene3d>
            <a:camera prst="orthographicFront"/>
            <a:lightRig rig="threePt" dir="t"/>
          </a:scene3d>
          <a:sp3d>
            <a:bevelT h="12700"/>
          </a:sp3d>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rgbClr val="C00000"/>
              </a:solidFill>
            </a:endParaRPr>
          </a:p>
        </p:txBody>
      </p:sp>
      <p:sp>
        <p:nvSpPr>
          <p:cNvPr id="108" name="OTLSHAPE_M_54b603631724411f8c427eb3bdbab764_Shape"/>
          <p:cNvSpPr/>
          <p:nvPr>
            <p:custDataLst>
              <p:tags r:id="rId58"/>
            </p:custDataLst>
          </p:nvPr>
        </p:nvSpPr>
        <p:spPr>
          <a:xfrm>
            <a:off x="8420740" y="3300226"/>
            <a:ext cx="152400" cy="177800"/>
          </a:xfrm>
          <a:prstGeom prst="diamond">
            <a:avLst/>
          </a:prstGeom>
          <a:solidFill>
            <a:srgbClr val="C00000"/>
          </a:solidFill>
          <a:ln w="12700" cap="flat" cmpd="sng" algn="ctr">
            <a:solidFill>
              <a:srgbClr val="C00000"/>
            </a:solidFill>
            <a:prstDash val="solid"/>
            <a:miter lim="800000"/>
          </a:ln>
          <a:effectLst/>
          <a:scene3d>
            <a:camera prst="orthographicFront"/>
            <a:lightRig rig="threePt" dir="t"/>
          </a:scene3d>
          <a:sp3d>
            <a:bevelT h="12700"/>
          </a:sp3d>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rgbClr val="C00000"/>
              </a:solidFill>
            </a:endParaRPr>
          </a:p>
        </p:txBody>
      </p:sp>
      <p:sp>
        <p:nvSpPr>
          <p:cNvPr id="109" name="OTLSHAPE_M_03977201db5c4493a28dfff2d595a8a1_Shape"/>
          <p:cNvSpPr/>
          <p:nvPr>
            <p:custDataLst>
              <p:tags r:id="rId59"/>
            </p:custDataLst>
          </p:nvPr>
        </p:nvSpPr>
        <p:spPr>
          <a:xfrm>
            <a:off x="2642756" y="3744354"/>
            <a:ext cx="152400" cy="177800"/>
          </a:xfrm>
          <a:prstGeom prst="diamond">
            <a:avLst/>
          </a:prstGeom>
          <a:solidFill>
            <a:schemeClr val="accent3">
              <a:lumMod val="75000"/>
            </a:schemeClr>
          </a:solidFill>
          <a:ln w="12700" cap="flat" cmpd="sng" algn="ctr">
            <a:solidFill>
              <a:schemeClr val="accent3">
                <a:lumMod val="75000"/>
              </a:schemeClr>
            </a:solidFill>
            <a:prstDash val="solid"/>
            <a:miter lim="800000"/>
          </a:ln>
          <a:effectLst/>
          <a:scene3d>
            <a:camera prst="orthographicFront"/>
            <a:lightRig rig="threePt" dir="t"/>
          </a:scene3d>
          <a:sp3d>
            <a:bevelT h="12700"/>
          </a:sp3d>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p>
        </p:txBody>
      </p:sp>
      <p:sp>
        <p:nvSpPr>
          <p:cNvPr id="110" name="OTLSHAPE_M_03977201db5c4493a28dfff2d595a8a1_Shape"/>
          <p:cNvSpPr/>
          <p:nvPr>
            <p:custDataLst>
              <p:tags r:id="rId60"/>
            </p:custDataLst>
          </p:nvPr>
        </p:nvSpPr>
        <p:spPr>
          <a:xfrm>
            <a:off x="6537690" y="3734839"/>
            <a:ext cx="152400" cy="177800"/>
          </a:xfrm>
          <a:prstGeom prst="diamond">
            <a:avLst/>
          </a:prstGeom>
          <a:solidFill>
            <a:schemeClr val="accent3">
              <a:lumMod val="75000"/>
            </a:schemeClr>
          </a:solidFill>
          <a:ln w="12700" cap="flat" cmpd="sng" algn="ctr">
            <a:solidFill>
              <a:schemeClr val="accent3">
                <a:lumMod val="75000"/>
              </a:schemeClr>
            </a:solidFill>
            <a:prstDash val="solid"/>
            <a:miter lim="800000"/>
          </a:ln>
          <a:effectLst/>
          <a:scene3d>
            <a:camera prst="orthographicFront"/>
            <a:lightRig rig="threePt" dir="t"/>
          </a:scene3d>
          <a:sp3d>
            <a:bevelT h="12700"/>
          </a:sp3d>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p>
        </p:txBody>
      </p:sp>
      <p:sp>
        <p:nvSpPr>
          <p:cNvPr id="111" name="OTLSHAPE_M_03977201db5c4493a28dfff2d595a8a1_Shape"/>
          <p:cNvSpPr/>
          <p:nvPr>
            <p:custDataLst>
              <p:tags r:id="rId61"/>
            </p:custDataLst>
          </p:nvPr>
        </p:nvSpPr>
        <p:spPr>
          <a:xfrm>
            <a:off x="8429934" y="3732253"/>
            <a:ext cx="152400" cy="177800"/>
          </a:xfrm>
          <a:prstGeom prst="diamond">
            <a:avLst/>
          </a:prstGeom>
          <a:solidFill>
            <a:schemeClr val="accent3">
              <a:lumMod val="75000"/>
            </a:schemeClr>
          </a:solidFill>
          <a:ln w="12700" cap="flat" cmpd="sng" algn="ctr">
            <a:solidFill>
              <a:schemeClr val="accent3">
                <a:lumMod val="75000"/>
              </a:schemeClr>
            </a:solidFill>
            <a:prstDash val="solid"/>
            <a:miter lim="800000"/>
          </a:ln>
          <a:effectLst/>
          <a:scene3d>
            <a:camera prst="orthographicFront"/>
            <a:lightRig rig="threePt" dir="t"/>
          </a:scene3d>
          <a:sp3d>
            <a:bevelT h="12700"/>
          </a:sp3d>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p>
        </p:txBody>
      </p:sp>
      <p:sp>
        <p:nvSpPr>
          <p:cNvPr id="112" name="OTLSHAPE_M_03977201db5c4493a28dfff2d595a8a1_Shape"/>
          <p:cNvSpPr/>
          <p:nvPr>
            <p:custDataLst>
              <p:tags r:id="rId62"/>
            </p:custDataLst>
          </p:nvPr>
        </p:nvSpPr>
        <p:spPr>
          <a:xfrm>
            <a:off x="7477111" y="3733721"/>
            <a:ext cx="152400" cy="177800"/>
          </a:xfrm>
          <a:prstGeom prst="diamond">
            <a:avLst/>
          </a:prstGeom>
          <a:solidFill>
            <a:schemeClr val="accent3">
              <a:lumMod val="75000"/>
            </a:schemeClr>
          </a:solidFill>
          <a:ln w="12700" cap="flat" cmpd="sng" algn="ctr">
            <a:solidFill>
              <a:schemeClr val="accent3">
                <a:lumMod val="75000"/>
              </a:schemeClr>
            </a:solidFill>
            <a:prstDash val="solid"/>
            <a:miter lim="800000"/>
          </a:ln>
          <a:effectLst/>
          <a:scene3d>
            <a:camera prst="orthographicFront"/>
            <a:lightRig rig="threePt" dir="t"/>
          </a:scene3d>
          <a:sp3d>
            <a:bevelT h="12700"/>
          </a:sp3d>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p>
        </p:txBody>
      </p:sp>
      <p:graphicFrame>
        <p:nvGraphicFramePr>
          <p:cNvPr id="113" name="Diagram 112"/>
          <p:cNvGraphicFramePr/>
          <p:nvPr>
            <p:extLst>
              <p:ext uri="{D42A27DB-BD31-4B8C-83A1-F6EECF244321}">
                <p14:modId xmlns:p14="http://schemas.microsoft.com/office/powerpoint/2010/main" val="2167933698"/>
              </p:ext>
            </p:extLst>
          </p:nvPr>
        </p:nvGraphicFramePr>
        <p:xfrm>
          <a:off x="152400" y="110185"/>
          <a:ext cx="6172200" cy="347015"/>
        </p:xfrm>
        <a:graphic>
          <a:graphicData uri="http://schemas.openxmlformats.org/drawingml/2006/diagram">
            <dgm:relIds xmlns:dgm="http://schemas.openxmlformats.org/drawingml/2006/diagram" xmlns:r="http://schemas.openxmlformats.org/officeDocument/2006/relationships" r:dm="rId70" r:lo="rId71" r:qs="rId72" r:cs="rId73"/>
          </a:graphicData>
        </a:graphic>
      </p:graphicFrame>
    </p:spTree>
    <p:extLst>
      <p:ext uri="{BB962C8B-B14F-4D97-AF65-F5344CB8AC3E}">
        <p14:creationId xmlns:p14="http://schemas.microsoft.com/office/powerpoint/2010/main" val="147577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6/24/18"/>
          <p:cNvSpPr txBox="1"/>
          <p:nvPr/>
        </p:nvSpPr>
        <p:spPr>
          <a:xfrm>
            <a:off x="457200" y="6423659"/>
            <a:ext cx="2133600" cy="2819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spAutoFit/>
          </a:bodyPr>
          <a:lstStyle>
            <a:lvl1pPr>
              <a:defRPr>
                <a:solidFill>
                  <a:srgbClr val="0F5494"/>
                </a:solidFill>
              </a:defRPr>
            </a:lvl1pPr>
          </a:lstStyle>
          <a:p>
            <a:r>
              <a:t>6/24/18</a:t>
            </a:r>
          </a:p>
        </p:txBody>
      </p:sp>
      <p:sp>
        <p:nvSpPr>
          <p:cNvPr id="64" name="Dianummer"/>
          <p:cNvSpPr txBox="1">
            <a:spLocks noGrp="1"/>
          </p:cNvSpPr>
          <p:nvPr>
            <p:ph type="sldNum" sz="quarter" idx="4294967295"/>
          </p:nvPr>
        </p:nvSpPr>
        <p:spPr>
          <a:xfrm>
            <a:off x="8485772" y="6423659"/>
            <a:ext cx="201029" cy="281941"/>
          </a:xfrm>
          <a:prstGeom prst="rect">
            <a:avLst/>
          </a:prstGeom>
          <a:extLst>
            <a:ext uri="{C572A759-6A51-4108-AA02-DFA0A04FC94B}">
              <ma14:wrappingTextBoxFlag xmlns:ma14="http://schemas.microsoft.com/office/mac/drawingml/2011/main" xmlns="" val="1"/>
            </a:ext>
          </a:extLst>
        </p:spPr>
        <p:txBody>
          <a:bodyPr anchor="b"/>
          <a:lstStyle>
            <a:lvl1pPr>
              <a:defRPr sz="1200">
                <a:solidFill>
                  <a:srgbClr val="0F5494"/>
                </a:solidFill>
                <a:latin typeface="Verdana"/>
                <a:ea typeface="Verdana"/>
                <a:cs typeface="Verdana"/>
                <a:sym typeface="Verdana"/>
              </a:defRPr>
            </a:lvl1pPr>
          </a:lstStyle>
          <a:p>
            <a:fld id="{86CB4B4D-7CA3-9044-876B-883B54F8677D}" type="slidenum">
              <a:t>5</a:t>
            </a:fld>
            <a:endParaRPr/>
          </a:p>
        </p:txBody>
      </p:sp>
      <p:sp>
        <p:nvSpPr>
          <p:cNvPr id="65" name="The Asset Recovery Offices - Council Decision 2007/845/JHA"/>
          <p:cNvSpPr txBox="1">
            <a:spLocks noGrp="1"/>
          </p:cNvSpPr>
          <p:nvPr>
            <p:ph type="title" idx="4294967295"/>
          </p:nvPr>
        </p:nvSpPr>
        <p:spPr>
          <a:xfrm>
            <a:off x="395287" y="762001"/>
            <a:ext cx="8229601" cy="685800"/>
          </a:xfrm>
          <a:prstGeom prst="rect">
            <a:avLst/>
          </a:prstGeom>
        </p:spPr>
        <p:txBody>
          <a:bodyPr>
            <a:noAutofit/>
          </a:bodyPr>
          <a:lstStyle>
            <a:lvl1pPr marL="304958" indent="-304958" defTabSz="777240">
              <a:defRPr sz="2720"/>
            </a:lvl1pPr>
          </a:lstStyle>
          <a:p>
            <a:r>
              <a:rPr sz="2800" b="1" dirty="0">
                <a:solidFill>
                  <a:schemeClr val="bg1"/>
                </a:solidFill>
              </a:rPr>
              <a:t>The Asset Recovery Offices - Council Decision 2007/845/JHA</a:t>
            </a:r>
          </a:p>
        </p:txBody>
      </p:sp>
      <p:sp>
        <p:nvSpPr>
          <p:cNvPr id="66" name="Obliges EU Member States to set up or designate national Asset Recovery Offices.…"/>
          <p:cNvSpPr txBox="1">
            <a:spLocks noGrp="1"/>
          </p:cNvSpPr>
          <p:nvPr>
            <p:ph type="body" idx="4294967295"/>
          </p:nvPr>
        </p:nvSpPr>
        <p:spPr>
          <a:xfrm>
            <a:off x="381000" y="1752600"/>
            <a:ext cx="8305800" cy="4268788"/>
          </a:xfrm>
          <a:prstGeom prst="rect">
            <a:avLst/>
          </a:prstGeom>
        </p:spPr>
        <p:txBody>
          <a:bodyPr>
            <a:normAutofit/>
          </a:bodyPr>
          <a:lstStyle/>
          <a:p>
            <a:pPr marL="294894" indent="-294894" defTabSz="786384">
              <a:lnSpc>
                <a:spcPct val="80000"/>
              </a:lnSpc>
              <a:spcBef>
                <a:spcPts val="400"/>
              </a:spcBef>
              <a:buChar char="•"/>
              <a:defRPr sz="2064"/>
            </a:pPr>
            <a:endParaRPr lang="nl-NL" sz="2400" dirty="0" smtClean="0">
              <a:solidFill>
                <a:srgbClr val="FFFFFF"/>
              </a:solidFill>
            </a:endParaRPr>
          </a:p>
          <a:p>
            <a:pPr marL="294894" indent="-294894" defTabSz="786384">
              <a:lnSpc>
                <a:spcPct val="80000"/>
              </a:lnSpc>
              <a:spcBef>
                <a:spcPts val="400"/>
              </a:spcBef>
              <a:buChar char="•"/>
              <a:defRPr sz="2064"/>
            </a:pPr>
            <a:r>
              <a:rPr sz="2400" dirty="0" smtClean="0">
                <a:solidFill>
                  <a:srgbClr val="FFFFFF"/>
                </a:solidFill>
              </a:rPr>
              <a:t>Obliges </a:t>
            </a:r>
            <a:r>
              <a:rPr sz="2400" dirty="0">
                <a:solidFill>
                  <a:srgbClr val="FFFFFF"/>
                </a:solidFill>
              </a:rPr>
              <a:t>EU Member States to set up or designate national Asset Recovery Offices. </a:t>
            </a:r>
          </a:p>
          <a:p>
            <a:pPr marL="294894" indent="-294894" defTabSz="786384">
              <a:lnSpc>
                <a:spcPct val="80000"/>
              </a:lnSpc>
              <a:spcBef>
                <a:spcPts val="400"/>
              </a:spcBef>
              <a:buChar char="•"/>
              <a:defRPr sz="2064"/>
            </a:pPr>
            <a:r>
              <a:rPr sz="2400" dirty="0">
                <a:solidFill>
                  <a:srgbClr val="FFFFFF"/>
                </a:solidFill>
              </a:rPr>
              <a:t>Obliges AROs that may have different legal nature to exchange information and best practices and to cooperate. </a:t>
            </a:r>
          </a:p>
          <a:p>
            <a:pPr marL="294894" indent="-294894" defTabSz="786384">
              <a:lnSpc>
                <a:spcPct val="80000"/>
              </a:lnSpc>
              <a:spcBef>
                <a:spcPts val="400"/>
              </a:spcBef>
              <a:buChar char="•"/>
              <a:defRPr sz="2064"/>
            </a:pPr>
            <a:r>
              <a:rPr sz="2400" dirty="0">
                <a:solidFill>
                  <a:srgbClr val="FFFFFF"/>
                </a:solidFill>
              </a:rPr>
              <a:t>Provides a framework for a spontaneous exchange of information between AROs</a:t>
            </a:r>
          </a:p>
          <a:p>
            <a:pPr marL="294894" indent="-294894" defTabSz="786384">
              <a:lnSpc>
                <a:spcPct val="80000"/>
              </a:lnSpc>
              <a:spcBef>
                <a:spcPts val="400"/>
              </a:spcBef>
              <a:buChar char="•"/>
              <a:defRPr sz="2064"/>
            </a:pPr>
            <a:r>
              <a:rPr sz="2400" dirty="0">
                <a:solidFill>
                  <a:srgbClr val="FFFFFF"/>
                </a:solidFill>
              </a:rPr>
              <a:t>AROs are required to exchange information within the time limits foreseen in Framework Decision 2006/960/JHA:  </a:t>
            </a:r>
          </a:p>
          <a:p>
            <a:pPr marL="638937" lvl="1" indent="-245745" defTabSz="786384">
              <a:spcBef>
                <a:spcPts val="0"/>
              </a:spcBef>
              <a:buClr>
                <a:srgbClr val="009FBA"/>
              </a:buClr>
              <a:defRPr sz="1720" b="1" i="0"/>
            </a:pPr>
            <a:r>
              <a:rPr sz="2400" dirty="0">
                <a:solidFill>
                  <a:srgbClr val="FFFFFF"/>
                </a:solidFill>
              </a:rPr>
              <a:t>Urgent + accessible database: 8 hours</a:t>
            </a:r>
          </a:p>
          <a:p>
            <a:pPr marL="638937" lvl="1" indent="-245745" defTabSz="786384">
              <a:spcBef>
                <a:spcPts val="0"/>
              </a:spcBef>
              <a:buClr>
                <a:srgbClr val="009FBA"/>
              </a:buClr>
              <a:defRPr sz="1720" b="1" i="0"/>
            </a:pPr>
            <a:r>
              <a:rPr sz="2400" dirty="0">
                <a:solidFill>
                  <a:srgbClr val="FFFFFF"/>
                </a:solidFill>
              </a:rPr>
              <a:t>Non-urgent + accessible database: 1 week</a:t>
            </a:r>
          </a:p>
          <a:p>
            <a:pPr marL="638937" lvl="1" indent="-245745" defTabSz="786384">
              <a:spcBef>
                <a:spcPts val="0"/>
              </a:spcBef>
              <a:buClr>
                <a:srgbClr val="009FBA"/>
              </a:buClr>
              <a:defRPr sz="1720" b="1" i="0"/>
            </a:pPr>
            <a:r>
              <a:rPr sz="2400" dirty="0">
                <a:solidFill>
                  <a:srgbClr val="FFFFFF"/>
                </a:solidFill>
              </a:rPr>
              <a:t>Non-urgent: 2 weeks</a:t>
            </a:r>
          </a:p>
        </p:txBody>
      </p:sp>
    </p:spTree>
    <p:extLst>
      <p:ext uri="{BB962C8B-B14F-4D97-AF65-F5344CB8AC3E}">
        <p14:creationId xmlns:p14="http://schemas.microsoft.com/office/powerpoint/2010/main" val="266138776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Implementation of the Decision"/>
          <p:cNvSpPr txBox="1">
            <a:spLocks noGrp="1"/>
          </p:cNvSpPr>
          <p:nvPr>
            <p:ph type="title" idx="4294967295"/>
          </p:nvPr>
        </p:nvSpPr>
        <p:spPr>
          <a:xfrm>
            <a:off x="395287" y="1339850"/>
            <a:ext cx="8229601" cy="936625"/>
          </a:xfrm>
          <a:prstGeom prst="rect">
            <a:avLst/>
          </a:prstGeom>
        </p:spPr>
        <p:txBody>
          <a:bodyPr>
            <a:normAutofit/>
          </a:bodyPr>
          <a:lstStyle/>
          <a:p>
            <a:r>
              <a:rPr sz="3600" b="1" dirty="0">
                <a:solidFill>
                  <a:srgbClr val="FFFFFF"/>
                </a:solidFill>
              </a:rPr>
              <a:t>Implementation of the Decision </a:t>
            </a:r>
          </a:p>
        </p:txBody>
      </p:sp>
      <p:sp>
        <p:nvSpPr>
          <p:cNvPr id="69" name="All Member States notified their designated AROs to the Commission. Some notified 2 AROs…"/>
          <p:cNvSpPr txBox="1">
            <a:spLocks noGrp="1"/>
          </p:cNvSpPr>
          <p:nvPr>
            <p:ph type="body" idx="4294967295"/>
          </p:nvPr>
        </p:nvSpPr>
        <p:spPr>
          <a:xfrm>
            <a:off x="457200" y="2492375"/>
            <a:ext cx="8229600" cy="3529013"/>
          </a:xfrm>
          <a:prstGeom prst="rect">
            <a:avLst/>
          </a:prstGeom>
        </p:spPr>
        <p:txBody>
          <a:bodyPr>
            <a:normAutofit fontScale="92500" lnSpcReduction="20000"/>
          </a:bodyPr>
          <a:lstStyle/>
          <a:p>
            <a:pPr>
              <a:buChar char="•"/>
            </a:pPr>
            <a:r>
              <a:rPr dirty="0">
                <a:solidFill>
                  <a:srgbClr val="FFFFFF"/>
                </a:solidFill>
              </a:rPr>
              <a:t>All Member States notified their designated AROs to the Commission. Some notified 2 AROs </a:t>
            </a:r>
          </a:p>
          <a:p>
            <a:pPr>
              <a:buChar char="•"/>
            </a:pPr>
            <a:r>
              <a:rPr dirty="0">
                <a:solidFill>
                  <a:srgbClr val="FFFFFF"/>
                </a:solidFill>
              </a:rPr>
              <a:t>AROs are primarily established within the police services, as the basic task is investigation </a:t>
            </a:r>
          </a:p>
          <a:p>
            <a:pPr>
              <a:buChar char="•"/>
            </a:pPr>
            <a:r>
              <a:rPr lang="nl-NL" dirty="0" err="1" smtClean="0">
                <a:solidFill>
                  <a:srgbClr val="FFFFFF"/>
                </a:solidFill>
              </a:rPr>
              <a:t>Others</a:t>
            </a:r>
            <a:r>
              <a:rPr lang="nl-NL" dirty="0" smtClean="0">
                <a:solidFill>
                  <a:srgbClr val="FFFFFF"/>
                </a:solidFill>
              </a:rPr>
              <a:t> </a:t>
            </a:r>
            <a:r>
              <a:rPr dirty="0" smtClean="0">
                <a:solidFill>
                  <a:srgbClr val="FFFFFF"/>
                </a:solidFill>
              </a:rPr>
              <a:t>almost </a:t>
            </a:r>
            <a:r>
              <a:rPr dirty="0">
                <a:solidFill>
                  <a:srgbClr val="FFFFFF"/>
                </a:solidFill>
              </a:rPr>
              <a:t>equally divided between judicial  and multidisciplinary </a:t>
            </a:r>
          </a:p>
          <a:p>
            <a:pPr>
              <a:buChar char="•"/>
            </a:pPr>
            <a:r>
              <a:rPr dirty="0">
                <a:solidFill>
                  <a:srgbClr val="FFFFFF"/>
                </a:solidFill>
              </a:rPr>
              <a:t>Almost all AROs include the CARIN contact point(s) </a:t>
            </a:r>
          </a:p>
        </p:txBody>
      </p:sp>
    </p:spTree>
    <p:extLst>
      <p:ext uri="{BB962C8B-B14F-4D97-AF65-F5344CB8AC3E}">
        <p14:creationId xmlns:p14="http://schemas.microsoft.com/office/powerpoint/2010/main" val="372699227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he EU ARO Platform and its activities"/>
          <p:cNvSpPr txBox="1">
            <a:spLocks noGrp="1"/>
          </p:cNvSpPr>
          <p:nvPr>
            <p:ph type="title" idx="4294967295"/>
          </p:nvPr>
        </p:nvSpPr>
        <p:spPr>
          <a:xfrm>
            <a:off x="395287" y="1339850"/>
            <a:ext cx="8229601" cy="936625"/>
          </a:xfrm>
          <a:prstGeom prst="rect">
            <a:avLst/>
          </a:prstGeom>
        </p:spPr>
        <p:txBody>
          <a:bodyPr>
            <a:normAutofit/>
          </a:bodyPr>
          <a:lstStyle>
            <a:lvl1pPr marL="355187" indent="-355187" defTabSz="905255">
              <a:defRPr sz="2970"/>
            </a:lvl1pPr>
          </a:lstStyle>
          <a:p>
            <a:r>
              <a:rPr b="1" dirty="0">
                <a:solidFill>
                  <a:srgbClr val="FFFFFF"/>
                </a:solidFill>
              </a:rPr>
              <a:t>The EU ARO Platform and its activities</a:t>
            </a:r>
          </a:p>
        </p:txBody>
      </p:sp>
      <p:sp>
        <p:nvSpPr>
          <p:cNvPr id="72" name="Co-chaired by the Commission and Europol, aims at enhancing the exchange of best practices and the effectiveness of AROs…"/>
          <p:cNvSpPr txBox="1">
            <a:spLocks noGrp="1"/>
          </p:cNvSpPr>
          <p:nvPr>
            <p:ph type="body" idx="4294967295"/>
          </p:nvPr>
        </p:nvSpPr>
        <p:spPr>
          <a:xfrm>
            <a:off x="457200" y="2492375"/>
            <a:ext cx="8229600" cy="3529013"/>
          </a:xfrm>
          <a:prstGeom prst="rect">
            <a:avLst/>
          </a:prstGeom>
        </p:spPr>
        <p:txBody>
          <a:bodyPr>
            <a:noAutofit/>
          </a:bodyPr>
          <a:lstStyle/>
          <a:p>
            <a:pPr marL="315468" indent="-315468" defTabSz="841247">
              <a:lnSpc>
                <a:spcPct val="90000"/>
              </a:lnSpc>
              <a:buChar char="•"/>
              <a:defRPr sz="2300"/>
            </a:pPr>
            <a:r>
              <a:rPr sz="2400" dirty="0">
                <a:solidFill>
                  <a:srgbClr val="FFFFFF"/>
                </a:solidFill>
              </a:rPr>
              <a:t>Co-chaired by the Commission and Europol, aims at enhancing the exchange of best practices and the effectiveness of AROs</a:t>
            </a:r>
          </a:p>
          <a:p>
            <a:pPr marL="315468" indent="-315468" defTabSz="841247">
              <a:lnSpc>
                <a:spcPct val="90000"/>
              </a:lnSpc>
              <a:buChar char="•"/>
              <a:defRPr sz="2300"/>
            </a:pPr>
            <a:r>
              <a:rPr sz="2400" dirty="0">
                <a:solidFill>
                  <a:srgbClr val="FFFFFF"/>
                </a:solidFill>
              </a:rPr>
              <a:t>Discussions on legislative issues, information exchange, the AROs powers and tools</a:t>
            </a:r>
          </a:p>
          <a:p>
            <a:pPr marL="315468" indent="-315468" defTabSz="841247">
              <a:lnSpc>
                <a:spcPct val="90000"/>
              </a:lnSpc>
              <a:buChar char="•"/>
              <a:defRPr sz="2300"/>
            </a:pPr>
            <a:r>
              <a:rPr sz="2400" dirty="0">
                <a:solidFill>
                  <a:srgbClr val="FFFFFF"/>
                </a:solidFill>
              </a:rPr>
              <a:t>Main activities </a:t>
            </a:r>
          </a:p>
          <a:p>
            <a:pPr marL="683513" lvl="1" indent="-262890" defTabSz="841247">
              <a:lnSpc>
                <a:spcPct val="90000"/>
              </a:lnSpc>
              <a:spcBef>
                <a:spcPts val="0"/>
              </a:spcBef>
              <a:buClr>
                <a:srgbClr val="009FBA"/>
              </a:buClr>
              <a:defRPr sz="1932" b="1" i="0"/>
            </a:pPr>
            <a:r>
              <a:rPr sz="2400" dirty="0">
                <a:solidFill>
                  <a:srgbClr val="FFFFFF"/>
                </a:solidFill>
              </a:rPr>
              <a:t>Subgroup on centralised bank account registers</a:t>
            </a:r>
          </a:p>
          <a:p>
            <a:pPr marL="683513" lvl="1" indent="-262890" defTabSz="841247">
              <a:lnSpc>
                <a:spcPct val="90000"/>
              </a:lnSpc>
              <a:spcBef>
                <a:spcPts val="0"/>
              </a:spcBef>
              <a:buClr>
                <a:srgbClr val="009FBA"/>
              </a:buClr>
              <a:defRPr sz="1932" b="1" i="0"/>
            </a:pPr>
            <a:r>
              <a:rPr sz="2400" dirty="0">
                <a:solidFill>
                  <a:srgbClr val="FFFFFF"/>
                </a:solidFill>
              </a:rPr>
              <a:t>Subgroup on asset management</a:t>
            </a:r>
          </a:p>
          <a:p>
            <a:pPr marL="683513" lvl="1" indent="-262890" defTabSz="841247">
              <a:lnSpc>
                <a:spcPct val="90000"/>
              </a:lnSpc>
              <a:spcBef>
                <a:spcPts val="0"/>
              </a:spcBef>
              <a:buClr>
                <a:srgbClr val="009FBA"/>
              </a:buClr>
              <a:defRPr sz="1932" b="1" i="0"/>
            </a:pPr>
            <a:r>
              <a:rPr sz="2400" dirty="0">
                <a:solidFill>
                  <a:srgbClr val="FFFFFF"/>
                </a:solidFill>
              </a:rPr>
              <a:t>Subgroup on virtual currencies </a:t>
            </a:r>
          </a:p>
          <a:p>
            <a:pPr marL="683513" lvl="1" indent="-262890" defTabSz="841247">
              <a:lnSpc>
                <a:spcPct val="90000"/>
              </a:lnSpc>
              <a:spcBef>
                <a:spcPts val="0"/>
              </a:spcBef>
              <a:buClr>
                <a:srgbClr val="009FBA"/>
              </a:buClr>
              <a:defRPr sz="1932" b="1" i="0"/>
            </a:pPr>
            <a:r>
              <a:rPr sz="2400" dirty="0">
                <a:solidFill>
                  <a:srgbClr val="FFFFFF"/>
                </a:solidFill>
              </a:rPr>
              <a:t>Subgroup on the reuse of confiscated assets </a:t>
            </a:r>
          </a:p>
          <a:p>
            <a:pPr marL="683513" lvl="1" indent="-262890" defTabSz="841247">
              <a:lnSpc>
                <a:spcPct val="90000"/>
              </a:lnSpc>
              <a:spcBef>
                <a:spcPts val="0"/>
              </a:spcBef>
              <a:buClr>
                <a:srgbClr val="009FBA"/>
              </a:buClr>
              <a:defRPr sz="1932" b="1" i="0"/>
            </a:pPr>
            <a:r>
              <a:rPr sz="2400" dirty="0">
                <a:solidFill>
                  <a:srgbClr val="FFFFFF"/>
                </a:solidFill>
              </a:rPr>
              <a:t>Informal peer review between AROs</a:t>
            </a:r>
          </a:p>
        </p:txBody>
      </p:sp>
    </p:spTree>
    <p:extLst>
      <p:ext uri="{BB962C8B-B14F-4D97-AF65-F5344CB8AC3E}">
        <p14:creationId xmlns:p14="http://schemas.microsoft.com/office/powerpoint/2010/main" val="259294184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Exchange of information between AROs"/>
          <p:cNvSpPr txBox="1">
            <a:spLocks noGrp="1"/>
          </p:cNvSpPr>
          <p:nvPr>
            <p:ph type="title" idx="4294967295"/>
          </p:nvPr>
        </p:nvSpPr>
        <p:spPr>
          <a:xfrm>
            <a:off x="395287" y="1339850"/>
            <a:ext cx="8229601" cy="936625"/>
          </a:xfrm>
          <a:prstGeom prst="rect">
            <a:avLst/>
          </a:prstGeom>
        </p:spPr>
        <p:txBody>
          <a:bodyPr>
            <a:normAutofit/>
          </a:bodyPr>
          <a:lstStyle>
            <a:lvl1pPr marL="319309" indent="-319309" defTabSz="813816">
              <a:defRPr sz="2848"/>
            </a:lvl1pPr>
          </a:lstStyle>
          <a:p>
            <a:r>
              <a:rPr dirty="0">
                <a:solidFill>
                  <a:srgbClr val="FFFFFF"/>
                </a:solidFill>
              </a:rPr>
              <a:t>Exchange of information between AROs</a:t>
            </a:r>
          </a:p>
        </p:txBody>
      </p:sp>
      <p:sp>
        <p:nvSpPr>
          <p:cNvPr id="75" name="22 EU AROs are connected to the Europol SIENA system, but also use other channels…"/>
          <p:cNvSpPr txBox="1">
            <a:spLocks noGrp="1"/>
          </p:cNvSpPr>
          <p:nvPr>
            <p:ph type="body" idx="4294967295"/>
          </p:nvPr>
        </p:nvSpPr>
        <p:spPr>
          <a:xfrm>
            <a:off x="457200" y="2492375"/>
            <a:ext cx="8229600" cy="3529013"/>
          </a:xfrm>
          <a:prstGeom prst="rect">
            <a:avLst/>
          </a:prstGeom>
        </p:spPr>
        <p:txBody>
          <a:bodyPr>
            <a:normAutofit/>
          </a:bodyPr>
          <a:lstStyle/>
          <a:p>
            <a:pPr marL="312039" indent="-312039" defTabSz="832104">
              <a:buChar char="•"/>
              <a:defRPr sz="2275"/>
            </a:pPr>
            <a:r>
              <a:rPr dirty="0">
                <a:solidFill>
                  <a:srgbClr val="FFFFFF"/>
                </a:solidFill>
              </a:rPr>
              <a:t>22 EU AROs are connected to the Europol SIENA system, but also use other channels</a:t>
            </a:r>
          </a:p>
          <a:p>
            <a:pPr marL="312039" indent="-312039" defTabSz="832104">
              <a:lnSpc>
                <a:spcPct val="90000"/>
              </a:lnSpc>
              <a:buChar char="•"/>
              <a:defRPr sz="2275"/>
            </a:pPr>
            <a:r>
              <a:rPr dirty="0">
                <a:solidFill>
                  <a:srgbClr val="FFFFFF"/>
                </a:solidFill>
              </a:rPr>
              <a:t>Information is usually provided within the given time limits</a:t>
            </a:r>
          </a:p>
          <a:p>
            <a:pPr marL="312039" indent="-312039" defTabSz="832104">
              <a:lnSpc>
                <a:spcPct val="90000"/>
              </a:lnSpc>
              <a:buChar char="•"/>
              <a:defRPr sz="2275"/>
            </a:pPr>
            <a:r>
              <a:rPr dirty="0">
                <a:solidFill>
                  <a:srgbClr val="FFFFFF"/>
                </a:solidFill>
              </a:rPr>
              <a:t>The number of ARO exchanges in SIENA has miltiplied 8 times in the last four years</a:t>
            </a:r>
          </a:p>
          <a:p>
            <a:pPr marL="312039" indent="-312039" defTabSz="832104">
              <a:lnSpc>
                <a:spcPct val="90000"/>
              </a:lnSpc>
              <a:buChar char="•"/>
              <a:defRPr sz="2275"/>
            </a:pPr>
            <a:r>
              <a:rPr dirty="0">
                <a:solidFill>
                  <a:srgbClr val="FFFFFF"/>
                </a:solidFill>
              </a:rPr>
              <a:t>Differences in the quality of information provided by AROs </a:t>
            </a:r>
          </a:p>
          <a:p>
            <a:pPr marL="312039" indent="-312039" defTabSz="832104">
              <a:lnSpc>
                <a:spcPct val="90000"/>
              </a:lnSpc>
              <a:buChar char="•"/>
              <a:defRPr sz="2275"/>
            </a:pPr>
            <a:r>
              <a:rPr dirty="0">
                <a:solidFill>
                  <a:srgbClr val="FFFFFF"/>
                </a:solidFill>
              </a:rPr>
              <a:t>Need to fully understand the capabilities of each ARO</a:t>
            </a:r>
          </a:p>
        </p:txBody>
      </p:sp>
    </p:spTree>
    <p:extLst>
      <p:ext uri="{BB962C8B-B14F-4D97-AF65-F5344CB8AC3E}">
        <p14:creationId xmlns:p14="http://schemas.microsoft.com/office/powerpoint/2010/main" val="344613185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Main challenges"/>
          <p:cNvSpPr txBox="1">
            <a:spLocks noGrp="1"/>
          </p:cNvSpPr>
          <p:nvPr>
            <p:ph type="title" idx="4294967295"/>
          </p:nvPr>
        </p:nvSpPr>
        <p:spPr>
          <a:xfrm>
            <a:off x="395287" y="1339850"/>
            <a:ext cx="8229601" cy="936625"/>
          </a:xfrm>
          <a:prstGeom prst="rect">
            <a:avLst/>
          </a:prstGeom>
        </p:spPr>
        <p:txBody>
          <a:bodyPr>
            <a:normAutofit/>
          </a:bodyPr>
          <a:lstStyle/>
          <a:p>
            <a:r>
              <a:rPr dirty="0">
                <a:solidFill>
                  <a:srgbClr val="FFFFFF"/>
                </a:solidFill>
              </a:rPr>
              <a:t>Main challenges</a:t>
            </a:r>
          </a:p>
        </p:txBody>
      </p:sp>
      <p:sp>
        <p:nvSpPr>
          <p:cNvPr id="78" name="Access to financial information and to the relevant databases…"/>
          <p:cNvSpPr txBox="1">
            <a:spLocks noGrp="1"/>
          </p:cNvSpPr>
          <p:nvPr>
            <p:ph type="body" idx="4294967295"/>
          </p:nvPr>
        </p:nvSpPr>
        <p:spPr>
          <a:xfrm>
            <a:off x="457200" y="2492375"/>
            <a:ext cx="8229600" cy="3529013"/>
          </a:xfrm>
          <a:prstGeom prst="rect">
            <a:avLst/>
          </a:prstGeom>
        </p:spPr>
        <p:txBody>
          <a:bodyPr>
            <a:normAutofit/>
          </a:bodyPr>
          <a:lstStyle/>
          <a:p>
            <a:pPr marL="305181" indent="-305181" defTabSz="813816">
              <a:buChar char="•"/>
              <a:defRPr sz="2225"/>
            </a:pPr>
            <a:r>
              <a:rPr dirty="0">
                <a:solidFill>
                  <a:srgbClr val="FFFFFF"/>
                </a:solidFill>
              </a:rPr>
              <a:t>Access to financial information and to the relevant databases</a:t>
            </a:r>
          </a:p>
          <a:p>
            <a:pPr marL="305181" indent="-305181" defTabSz="813816">
              <a:buChar char="•"/>
              <a:defRPr sz="2225"/>
            </a:pPr>
            <a:r>
              <a:rPr dirty="0">
                <a:solidFill>
                  <a:srgbClr val="FFFFFF"/>
                </a:solidFill>
              </a:rPr>
              <a:t>Resources</a:t>
            </a:r>
          </a:p>
          <a:p>
            <a:pPr marL="305181" indent="-305181" defTabSz="813816">
              <a:buChar char="•"/>
              <a:defRPr sz="2225"/>
            </a:pPr>
            <a:r>
              <a:rPr dirty="0">
                <a:solidFill>
                  <a:srgbClr val="FFFFFF"/>
                </a:solidFill>
              </a:rPr>
              <a:t>Lack of powers to freeze assets</a:t>
            </a:r>
          </a:p>
          <a:p>
            <a:pPr marL="305181" indent="-305181" defTabSz="813816">
              <a:buChar char="•"/>
              <a:defRPr sz="2225"/>
            </a:pPr>
            <a:r>
              <a:rPr dirty="0">
                <a:solidFill>
                  <a:srgbClr val="FFFFFF"/>
                </a:solidFill>
              </a:rPr>
              <a:t>Training of financial investigators</a:t>
            </a:r>
          </a:p>
          <a:p>
            <a:pPr marL="305181" indent="-305181" defTabSz="813816">
              <a:buChar char="•"/>
              <a:defRPr sz="2225"/>
            </a:pPr>
            <a:r>
              <a:rPr dirty="0">
                <a:solidFill>
                  <a:srgbClr val="FFFFFF"/>
                </a:solidFill>
              </a:rPr>
              <a:t>Different laws on access to information and exchange of information by AROs</a:t>
            </a:r>
          </a:p>
          <a:p>
            <a:pPr marL="305181" indent="-305181" defTabSz="813816">
              <a:buChar char="•"/>
              <a:defRPr sz="2225"/>
            </a:pPr>
            <a:r>
              <a:rPr dirty="0">
                <a:solidFill>
                  <a:srgbClr val="FFFFFF"/>
                </a:solidFill>
              </a:rPr>
              <a:t>Need </a:t>
            </a:r>
            <a:r>
              <a:rPr sz="2136" dirty="0">
                <a:solidFill>
                  <a:srgbClr val="FFFFFF"/>
                </a:solidFill>
              </a:rPr>
              <a:t>to increase the cooperation between AROs, customs and FIUs </a:t>
            </a:r>
          </a:p>
        </p:txBody>
      </p:sp>
    </p:spTree>
    <p:extLst>
      <p:ext uri="{BB962C8B-B14F-4D97-AF65-F5344CB8AC3E}">
        <p14:creationId xmlns:p14="http://schemas.microsoft.com/office/powerpoint/2010/main" val="620984437"/>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2143</TotalTime>
  <Words>2438</Words>
  <Application>Microsoft Office PowerPoint</Application>
  <PresentationFormat>On-screen Show (4:3)</PresentationFormat>
  <Paragraphs>298</Paragraphs>
  <Slides>26</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Microsoft YaHei</vt:lpstr>
      <vt:lpstr>ＭＳ Ｐゴシック</vt:lpstr>
      <vt:lpstr>Arial</vt:lpstr>
      <vt:lpstr>Calibri</vt:lpstr>
      <vt:lpstr>Calibri Light</vt:lpstr>
      <vt:lpstr>Cambria</vt:lpstr>
      <vt:lpstr>Segoe UI</vt:lpstr>
      <vt:lpstr>Times New Roman</vt:lpstr>
      <vt:lpstr>Verdana</vt:lpstr>
      <vt:lpstr>Office Theme</vt:lpstr>
      <vt:lpstr>Europol Criminal Assets Bureau  Ensuring crime does not pay  Implementation of EU  asset confiscation instruments: a practitioners view</vt:lpstr>
      <vt:lpstr>PowerPoint Presentation</vt:lpstr>
      <vt:lpstr>PowerPoint Presentation</vt:lpstr>
      <vt:lpstr>PowerPoint Presentation</vt:lpstr>
      <vt:lpstr>The Asset Recovery Offices - Council Decision 2007/845/JHA</vt:lpstr>
      <vt:lpstr>Implementation of the Decision </vt:lpstr>
      <vt:lpstr>The EU ARO Platform and its activities</vt:lpstr>
      <vt:lpstr>Exchange of information between AROs</vt:lpstr>
      <vt:lpstr>Main challenges</vt:lpstr>
      <vt:lpstr>Key features of EU legislation on  confiscation</vt:lpstr>
      <vt:lpstr>Transposition and reporting</vt:lpstr>
      <vt:lpstr>Notifications received by the Member States</vt:lpstr>
      <vt:lpstr>New EU provisions on centralised bank account registries</vt:lpstr>
      <vt:lpstr>Proposal for a Directive facilitating the use of financial and other information</vt:lpstr>
      <vt:lpstr>Project Payback</vt:lpstr>
      <vt:lpstr>Project MORE</vt:lpstr>
      <vt:lpstr>PowerPoint Presentation</vt:lpstr>
      <vt:lpstr>Worldmap</vt:lpstr>
      <vt:lpstr>Size of the AR networks</vt:lpstr>
      <vt:lpstr>PowerPoint Presentation</vt:lpstr>
      <vt:lpstr>PowerPoint Presentation</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Gudavicius, Arturas</dc:creator>
  <cp:lastModifiedBy>Aula Magna</cp:lastModifiedBy>
  <cp:revision>183</cp:revision>
  <dcterms:created xsi:type="dcterms:W3CDTF">2006-08-16T00:00:00Z</dcterms:created>
  <dcterms:modified xsi:type="dcterms:W3CDTF">2018-06-28T11:35:29Z</dcterms:modified>
</cp:coreProperties>
</file>