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3" r:id="rId3"/>
    <p:sldId id="259" r:id="rId4"/>
    <p:sldId id="261" r:id="rId5"/>
    <p:sldId id="262" r:id="rId6"/>
    <p:sldId id="263" r:id="rId7"/>
    <p:sldId id="276" r:id="rId8"/>
    <p:sldId id="264" r:id="rId9"/>
    <p:sldId id="272" r:id="rId10"/>
    <p:sldId id="274" r:id="rId11"/>
    <p:sldId id="265" r:id="rId12"/>
    <p:sldId id="266" r:id="rId13"/>
    <p:sldId id="275" r:id="rId14"/>
    <p:sldId id="267" r:id="rId15"/>
    <p:sldId id="270" r:id="rId16"/>
    <p:sldId id="268" r:id="rId17"/>
    <p:sldId id="277" r:id="rId18"/>
    <p:sldId id="271" r:id="rId19"/>
    <p:sldId id="278" r:id="rId20"/>
    <p:sldId id="260" r:id="rId21"/>
  </p:sldIdLst>
  <p:sldSz cx="9217025" cy="51847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0">
          <p15:clr>
            <a:srgbClr val="A4A3A4"/>
          </p15:clr>
        </p15:guide>
        <p15:guide id="2" orient="horz" pos="771">
          <p15:clr>
            <a:srgbClr val="A4A3A4"/>
          </p15:clr>
        </p15:guide>
        <p15:guide id="3" orient="horz" pos="1724">
          <p15:clr>
            <a:srgbClr val="A4A3A4"/>
          </p15:clr>
        </p15:guide>
        <p15:guide id="4" orient="horz" pos="1905">
          <p15:clr>
            <a:srgbClr val="A4A3A4"/>
          </p15:clr>
        </p15:guide>
        <p15:guide id="5" orient="horz" pos="3039">
          <p15:clr>
            <a:srgbClr val="A4A3A4"/>
          </p15:clr>
        </p15:guide>
        <p15:guide id="6" orient="horz" pos="3221">
          <p15:clr>
            <a:srgbClr val="A4A3A4"/>
          </p15:clr>
        </p15:guide>
        <p15:guide id="7" orient="horz" pos="182">
          <p15:clr>
            <a:srgbClr val="A4A3A4"/>
          </p15:clr>
        </p15:guide>
        <p15:guide id="8" orient="horz" pos="2858">
          <p15:clr>
            <a:srgbClr val="A4A3A4"/>
          </p15:clr>
        </p15:guide>
        <p15:guide id="9" pos="181">
          <p15:clr>
            <a:srgbClr val="A4A3A4"/>
          </p15:clr>
        </p15:guide>
        <p15:guide id="10" pos="5625">
          <p15:clr>
            <a:srgbClr val="A4A3A4"/>
          </p15:clr>
        </p15:guide>
        <p15:guide id="11" pos="2994">
          <p15:clr>
            <a:srgbClr val="A4A3A4"/>
          </p15:clr>
        </p15:guide>
        <p15:guide id="12" pos="28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703">
          <p15:clr>
            <a:srgbClr val="A4A3A4"/>
          </p15:clr>
        </p15:guide>
        <p15:guide id="2" orient="horz" pos="5057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EB"/>
    <a:srgbClr val="FAFAF9"/>
    <a:srgbClr val="FEFAEC"/>
    <a:srgbClr val="EAB90C"/>
    <a:srgbClr val="07529A"/>
    <a:srgbClr val="909085"/>
    <a:srgbClr val="E8F4FE"/>
    <a:srgbClr val="D7E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732" y="84"/>
      </p:cViewPr>
      <p:guideLst>
        <p:guide orient="horz" pos="590"/>
        <p:guide orient="horz" pos="771"/>
        <p:guide orient="horz" pos="1724"/>
        <p:guide orient="horz" pos="1905"/>
        <p:guide orient="horz" pos="3039"/>
        <p:guide orient="horz" pos="3221"/>
        <p:guide orient="horz" pos="182"/>
        <p:guide orient="horz" pos="2858"/>
        <p:guide pos="181"/>
        <p:guide pos="5625"/>
        <p:guide pos="2994"/>
        <p:guide pos="28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2754" y="-96"/>
      </p:cViewPr>
      <p:guideLst>
        <p:guide orient="horz" pos="703"/>
        <p:guide orient="horz" pos="505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7232" y="35528"/>
            <a:ext cx="4896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9240" y="35528"/>
            <a:ext cx="864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28.06.2018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7232" y="8820504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877272" y="8820504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78950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 noChangeAspect="1"/>
          </p:cNvSpPr>
          <p:nvPr/>
        </p:nvSpPr>
        <p:spPr bwMode="auto">
          <a:xfrm>
            <a:off x="787864" y="4716016"/>
            <a:ext cx="5665472" cy="3797523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1116013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04664" y="4716016"/>
            <a:ext cx="6048672" cy="381642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Kopfzeilenplatzhalter 1"/>
          <p:cNvSpPr>
            <a:spLocks noGrp="1"/>
          </p:cNvSpPr>
          <p:nvPr>
            <p:ph type="hdr" sz="quarter"/>
          </p:nvPr>
        </p:nvSpPr>
        <p:spPr>
          <a:xfrm>
            <a:off x="405224" y="35528"/>
            <a:ext cx="4896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9240" y="35528"/>
            <a:ext cx="864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28.06.2018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405224" y="8820504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877272" y="8820504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‹#›</a:t>
            </a:fld>
            <a:endParaRPr lang="de-DE"/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404813" y="5580063"/>
            <a:ext cx="611981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2708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13225942-C244-48F2-A69E-B7C845F0FC29}" type="datetime1">
              <a:rPr lang="de-DE" smtClean="0"/>
              <a:t>28.06.2018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10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 userDrawn="1"/>
        </p:nvGrpSpPr>
        <p:grpSpPr>
          <a:xfrm>
            <a:off x="3778209" y="0"/>
            <a:ext cx="5444993" cy="5184775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296784" y="1584403"/>
            <a:ext cx="5040000" cy="360000"/>
          </a:xfrm>
        </p:spPr>
        <p:txBody>
          <a:bodyPr wrap="none" bIns="0" anchor="b" anchorCtr="0"/>
          <a:lstStyle>
            <a:lvl1pPr>
              <a:lnSpc>
                <a:spcPts val="2400"/>
              </a:lnSpc>
              <a:defRPr sz="2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296784" y="1944315"/>
            <a:ext cx="5040000" cy="1872000"/>
          </a:xfrm>
        </p:spPr>
        <p:txBody>
          <a:bodyPr t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200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70" name="Gruppieren 69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7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833190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9" y="1223964"/>
            <a:ext cx="4176712" cy="33131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026F-1588-4FB1-8845-F95DAFF0F3E9}" type="datetime1">
              <a:rPr lang="de-DE" smtClean="0"/>
              <a:t>28.06.2018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91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7338" y="1223963"/>
            <a:ext cx="4176712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98598" y="3024188"/>
            <a:ext cx="4165451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7377-EED6-47C3-9B1D-CF36F0FCD8B4}" type="datetime1">
              <a:rPr lang="de-DE" smtClean="0"/>
              <a:t>28.06.2018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36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8992" y="288925"/>
            <a:ext cx="6480000" cy="6475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992" y="1223963"/>
            <a:ext cx="8640000" cy="295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7337" y="4176603"/>
            <a:ext cx="8640000" cy="360000"/>
          </a:xfrm>
        </p:spPr>
        <p:txBody>
          <a:bodyPr anchor="ctr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E8E8-8A29-4D85-A2C3-6995032989B7}" type="datetime1">
              <a:rPr lang="de-DE" smtClean="0"/>
              <a:t>28.06.2018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2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8992" y="288925"/>
            <a:ext cx="6480000" cy="648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5904000" cy="331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80720" y="1223962"/>
            <a:ext cx="2448968" cy="331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51E-5224-4001-A6A1-6147DB41844D}" type="datetime1">
              <a:rPr lang="de-DE" smtClean="0"/>
              <a:t>28.06.2018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55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8992" y="288925"/>
            <a:ext cx="6480000" cy="648000"/>
          </a:xfrm>
        </p:spPr>
        <p:txBody>
          <a:bodyPr anchor="b" anchorCtr="0"/>
          <a:lstStyle>
            <a:lvl1pPr algn="l">
              <a:defRPr lang="de-DE" dirty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1871900" cy="1512888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48272" y="1223962"/>
            <a:ext cx="6481416" cy="3312000"/>
          </a:xfr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59EA-2A08-45BF-9248-C0AD7AEF30D3}" type="datetime1">
              <a:rPr lang="de-DE" smtClean="0"/>
              <a:t>28.06.2018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7338" y="3024188"/>
            <a:ext cx="1873250" cy="1512887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442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6472-5AB0-4742-9C4D-F8F2B67B83AE}" type="datetime1">
              <a:rPr lang="de-DE" smtClean="0"/>
              <a:t>28.06.2018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18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520C-6F56-480F-8597-220998799912}" type="datetime1">
              <a:rPr lang="de-DE" smtClean="0"/>
              <a:t>28.06.2018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96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-1" y="936626"/>
            <a:ext cx="9217025" cy="4248150"/>
          </a:xfrm>
          <a:noFill/>
        </p:spPr>
        <p:txBody>
          <a:bodyPr lIns="1296000" tIns="720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 baseline="0"/>
            </a:lvl1pPr>
          </a:lstStyle>
          <a:p>
            <a:pPr lvl="0"/>
            <a:r>
              <a:rPr lang="de-DE" dirty="0" smtClean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96144" y="3313113"/>
            <a:ext cx="4176712" cy="1223962"/>
          </a:xfr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de-DE" dirty="0" smtClean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1" name="Freeform 7"/>
          <p:cNvSpPr>
            <a:spLocks noChangeAspect="1"/>
          </p:cNvSpPr>
          <p:nvPr userDrawn="1"/>
        </p:nvSpPr>
        <p:spPr bwMode="auto">
          <a:xfrm>
            <a:off x="1296143" y="0"/>
            <a:ext cx="7920881" cy="5184000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8032" y="5256683"/>
            <a:ext cx="864000" cy="288000"/>
          </a:xfrm>
        </p:spPr>
        <p:txBody>
          <a:bodyPr/>
          <a:lstStyle/>
          <a:p>
            <a:fld id="{30A2658B-9DCA-4C61-BE60-88DEF3D1D478}" type="datetime1">
              <a:rPr lang="de-DE" smtClean="0"/>
              <a:t>28.06.2018</a:t>
            </a:fld>
            <a:endParaRPr lang="de-DE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33926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234-98B7-49F4-85EF-8DAF56499769}" type="datetime1">
              <a:rPr lang="de-DE" smtClean="0"/>
              <a:t>28.06.2018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342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8752" y="1223963"/>
            <a:ext cx="2160936" cy="331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9" y="1223963"/>
            <a:ext cx="6192000" cy="3312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6BC5-04D9-4099-9923-D3D721330691}" type="datetime1">
              <a:rPr lang="de-DE" smtClean="0"/>
              <a:t>28.06.2018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331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28.06.2018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37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296864" y="1584307"/>
            <a:ext cx="6480000" cy="360000"/>
          </a:xfr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296864" y="1944507"/>
            <a:ext cx="6480000" cy="1728000"/>
          </a:xfrm>
        </p:spPr>
        <p:txBody>
          <a:bodyPr anchor="t"/>
          <a:lstStyle>
            <a:lvl1pPr algn="l">
              <a:lnSpc>
                <a:spcPts val="4400"/>
              </a:lnSpc>
              <a:defRPr sz="4000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8032" y="5256683"/>
            <a:ext cx="864000" cy="288000"/>
          </a:xfrm>
        </p:spPr>
        <p:txBody>
          <a:bodyPr/>
          <a:lstStyle/>
          <a:p>
            <a:fld id="{30A2658B-9DCA-4C61-BE60-88DEF3D1D478}" type="datetime1">
              <a:rPr lang="de-DE" smtClean="0"/>
              <a:t>28.06.2018</a:t>
            </a:fld>
            <a:endParaRPr lang="de-DE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28914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496" y="1223491"/>
            <a:ext cx="4176000" cy="33131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2528" y="1224603"/>
            <a:ext cx="4176000" cy="331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23B7-A4E0-4A45-AADF-CD5A63F6F289}" type="datetime1">
              <a:rPr lang="de-DE" smtClean="0"/>
              <a:t>28.06.2018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53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496" y="1224283"/>
            <a:ext cx="4176000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7784" y="1799827"/>
            <a:ext cx="4176712" cy="273677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52279" y="1224283"/>
            <a:ext cx="4176713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92" y="1800603"/>
            <a:ext cx="4176000" cy="27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A310-62CF-4C13-8E83-90FE2584EEDC}" type="datetime1">
              <a:rPr lang="de-DE" smtClean="0"/>
              <a:t>28.06.2018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44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3491"/>
            <a:ext cx="1872000" cy="331311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 panose="020B0604020202020204" pitchFamily="34" charset="0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48272" y="1223491"/>
            <a:ext cx="6480720" cy="3313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439F-E434-4863-9F94-40224B9CDFEB}" type="datetime1">
              <a:rPr lang="de-DE" smtClean="0"/>
              <a:t>28.06.2018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56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4235"/>
            <a:ext cx="8640000" cy="86436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8992" y="2376075"/>
            <a:ext cx="8640000" cy="2160528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26E6-14F6-4DCD-8A58-C4BA917EDB34}" type="datetime1">
              <a:rPr lang="de-DE" smtClean="0"/>
              <a:t>28.06.2018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05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8032" y="1224235"/>
            <a:ext cx="8640000" cy="2160000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8032" y="3672603"/>
            <a:ext cx="8640000" cy="864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110B-FC60-4FAB-ACE1-146858AC5C12}" type="datetime1">
              <a:rPr lang="de-DE" smtClean="0"/>
              <a:t>28.06.2018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85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803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9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8032" y="3672603"/>
            <a:ext cx="8642350" cy="864000"/>
          </a:xfr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9F38-DEF5-4898-9CDF-BDB6157DFE11}" type="datetime1">
              <a:rPr lang="de-DE" smtClean="0"/>
              <a:t>28.06.2018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68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448992" y="288925"/>
            <a:ext cx="6480000" cy="6472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032" y="1224235"/>
            <a:ext cx="864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8032" y="4824635"/>
            <a:ext cx="864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0A2658B-9DCA-4C61-BE60-88DEF3D1D478}" type="datetime1">
              <a:rPr lang="de-DE" smtClean="0"/>
              <a:t>28.06.2018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88232" y="4824667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2992" y="4824635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30" name="Gruppieren 29"/>
          <p:cNvGrpSpPr>
            <a:grpSpLocks noChangeAspect="1"/>
          </p:cNvGrpSpPr>
          <p:nvPr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8" name="Gerade Verbindung 7"/>
          <p:cNvCxnSpPr/>
          <p:nvPr/>
        </p:nvCxnSpPr>
        <p:spPr>
          <a:xfrm>
            <a:off x="287338" y="4824635"/>
            <a:ext cx="86423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8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2" r:id="rId7"/>
    <p:sldLayoutId id="2147483664" r:id="rId8"/>
    <p:sldLayoutId id="2147483663" r:id="rId9"/>
    <p:sldLayoutId id="2147483665" r:id="rId10"/>
    <p:sldLayoutId id="2147483661" r:id="rId11"/>
    <p:sldLayoutId id="2147483667" r:id="rId12"/>
    <p:sldLayoutId id="2147483657" r:id="rId13"/>
    <p:sldLayoutId id="2147483670" r:id="rId14"/>
    <p:sldLayoutId id="2147483654" r:id="rId15"/>
    <p:sldLayoutId id="2147483655" r:id="rId16"/>
    <p:sldLayoutId id="2147483668" r:id="rId17"/>
    <p:sldLayoutId id="2147483658" r:id="rId18"/>
    <p:sldLayoutId id="2147483659" r:id="rId19"/>
  </p:sldLayoutIdLst>
  <p:hf hdr="0"/>
  <p:txStyles>
    <p:titleStyle>
      <a:lvl1pPr algn="l" defTabSz="914400" rtl="0" eaLnBrk="1" latinLnBrk="0" hangingPunct="1">
        <a:lnSpc>
          <a:spcPts val="2600"/>
        </a:lnSpc>
        <a:spcBef>
          <a:spcPts val="600"/>
        </a:spcBef>
        <a:buNone/>
        <a:defRPr sz="2400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spcAft>
          <a:spcPts val="6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6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3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30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2048" y="1944315"/>
            <a:ext cx="7776864" cy="2520280"/>
          </a:xfrm>
        </p:spPr>
        <p:txBody>
          <a:bodyPr/>
          <a:lstStyle/>
          <a:p>
            <a:pPr algn="ctr"/>
            <a:endParaRPr lang="de-DE" dirty="0"/>
          </a:p>
          <a:p>
            <a:pPr algn="ctr"/>
            <a:r>
              <a:rPr lang="de-DE" dirty="0" err="1" smtClean="0"/>
              <a:t>Confiscation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criminal</a:t>
            </a:r>
            <a:r>
              <a:rPr lang="de-DE" dirty="0" smtClean="0"/>
              <a:t> </a:t>
            </a:r>
            <a:r>
              <a:rPr lang="de-DE" dirty="0" err="1" smtClean="0"/>
              <a:t>assets</a:t>
            </a:r>
            <a:r>
              <a:rPr lang="de-DE" dirty="0" smtClean="0"/>
              <a:t> in Germany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en-US" sz="1200" cap="none" dirty="0"/>
              <a:t>Confiscation of Criminal Assets: European and National </a:t>
            </a:r>
            <a:r>
              <a:rPr lang="en-US" sz="1200" cap="none" dirty="0" smtClean="0"/>
              <a:t>Perspectives, 28</a:t>
            </a:r>
            <a:r>
              <a:rPr lang="en-US" sz="1200" cap="none" baseline="30000" dirty="0" smtClean="0"/>
              <a:t>th</a:t>
            </a:r>
            <a:r>
              <a:rPr lang="en-US" sz="1200" cap="none" dirty="0" smtClean="0"/>
              <a:t> June 2018, </a:t>
            </a:r>
            <a:r>
              <a:rPr lang="de-DE" sz="1200" cap="none" dirty="0"/>
              <a:t>Cluj-Napoca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081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II. </a:t>
            </a:r>
            <a:r>
              <a:rPr lang="de-DE" dirty="0" err="1" smtClean="0"/>
              <a:t>Freezing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assets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28.06.2018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3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Freezing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assets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008211"/>
            <a:ext cx="8640000" cy="35283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Procedure</a:t>
            </a:r>
            <a:r>
              <a:rPr lang="de-DE" dirty="0" smtClean="0"/>
              <a:t>: </a:t>
            </a:r>
            <a:r>
              <a:rPr lang="de-DE" dirty="0" err="1" smtClean="0"/>
              <a:t>sections</a:t>
            </a:r>
            <a:r>
              <a:rPr lang="de-DE" dirty="0" smtClean="0"/>
              <a:t> 111b StPO ff</a:t>
            </a:r>
            <a:r>
              <a:rPr lang="de-DE" dirty="0"/>
              <a:t>. </a:t>
            </a:r>
            <a:r>
              <a:rPr lang="de-DE" dirty="0" smtClean="0"/>
              <a:t> (</a:t>
            </a:r>
            <a:r>
              <a:rPr lang="de-DE" i="1" dirty="0" smtClean="0"/>
              <a:t>Beschlagnahme, Vermögensarrest</a:t>
            </a:r>
            <a:r>
              <a:rPr lang="de-DE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Competent</a:t>
            </a:r>
            <a:r>
              <a:rPr lang="de-DE" dirty="0" smtClean="0"/>
              <a:t> </a:t>
            </a:r>
            <a:r>
              <a:rPr lang="de-DE" dirty="0" err="1" smtClean="0"/>
              <a:t>authorities</a:t>
            </a:r>
            <a:r>
              <a:rPr lang="de-DE" dirty="0" smtClean="0"/>
              <a:t>: </a:t>
            </a:r>
            <a:r>
              <a:rPr lang="de-DE" dirty="0" err="1" smtClean="0"/>
              <a:t>court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– in urgent </a:t>
            </a:r>
            <a:r>
              <a:rPr lang="de-DE" dirty="0" err="1" smtClean="0"/>
              <a:t>cases</a:t>
            </a:r>
            <a:r>
              <a:rPr lang="de-DE" dirty="0" smtClean="0"/>
              <a:t> –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prosecution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agents</a:t>
            </a:r>
            <a:r>
              <a:rPr lang="de-DE" dirty="0" smtClean="0"/>
              <a:t> (</a:t>
            </a:r>
            <a:r>
              <a:rPr lang="de-DE" dirty="0" err="1" smtClean="0"/>
              <a:t>section</a:t>
            </a:r>
            <a:r>
              <a:rPr lang="de-DE" dirty="0" smtClean="0"/>
              <a:t> 152 GVG, e.g. </a:t>
            </a:r>
            <a:r>
              <a:rPr lang="de-DE" dirty="0" err="1" smtClean="0"/>
              <a:t>police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customs</a:t>
            </a:r>
            <a:r>
              <a:rPr lang="de-DE" dirty="0" smtClean="0"/>
              <a:t> </a:t>
            </a:r>
            <a:r>
              <a:rPr lang="de-DE" dirty="0" err="1" smtClean="0"/>
              <a:t>officers</a:t>
            </a:r>
            <a:r>
              <a:rPr lang="de-DE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Conditions</a:t>
            </a:r>
            <a:r>
              <a:rPr lang="de-DE" dirty="0" smtClean="0"/>
              <a:t>: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 smtClean="0"/>
              <a:t>assets </a:t>
            </a:r>
            <a:r>
              <a:rPr lang="en-US" b="1" dirty="0"/>
              <a:t>may </a:t>
            </a:r>
            <a:r>
              <a:rPr lang="en-US" dirty="0"/>
              <a:t>be </a:t>
            </a:r>
            <a:r>
              <a:rPr lang="en-US" dirty="0" smtClean="0"/>
              <a:t>frozen if </a:t>
            </a:r>
            <a:r>
              <a:rPr lang="en-US" dirty="0"/>
              <a:t>there are grounds to believe that they are subject to </a:t>
            </a:r>
            <a:r>
              <a:rPr lang="en-US" dirty="0" smtClean="0"/>
              <a:t>confiscation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 smtClean="0"/>
              <a:t>assets </a:t>
            </a:r>
            <a:r>
              <a:rPr lang="en-US" b="1" dirty="0" smtClean="0"/>
              <a:t>ought </a:t>
            </a:r>
            <a:r>
              <a:rPr lang="en-US" b="1" dirty="0"/>
              <a:t>to </a:t>
            </a:r>
            <a:r>
              <a:rPr lang="en-US" dirty="0"/>
              <a:t>be </a:t>
            </a:r>
            <a:r>
              <a:rPr lang="en-US" dirty="0" smtClean="0"/>
              <a:t>frozen if </a:t>
            </a:r>
            <a:r>
              <a:rPr lang="en-US" dirty="0"/>
              <a:t>there are cogent </a:t>
            </a:r>
            <a:r>
              <a:rPr lang="en-US" dirty="0" smtClean="0"/>
              <a:t>reasons to believe that they are liable to confiscation</a:t>
            </a:r>
            <a:endParaRPr lang="de-DE" dirty="0" smtClean="0"/>
          </a:p>
          <a:p>
            <a:pPr marL="216000" lvl="1" indent="0">
              <a:buNone/>
            </a:pPr>
            <a:r>
              <a:rPr lang="en-US" dirty="0" smtClean="0">
                <a:latin typeface="Calibri"/>
              </a:rPr>
              <a:t>	→i</a:t>
            </a:r>
            <a:r>
              <a:rPr lang="en-US" dirty="0" smtClean="0"/>
              <a:t>n </a:t>
            </a:r>
            <a:r>
              <a:rPr lang="en-US" dirty="0"/>
              <a:t>any case, assets must only be seized </a:t>
            </a:r>
            <a:r>
              <a:rPr lang="en-US" dirty="0" smtClean="0"/>
              <a:t>if/as long as </a:t>
            </a:r>
            <a:r>
              <a:rPr lang="en-US" dirty="0"/>
              <a:t>they need to be </a:t>
            </a:r>
            <a:r>
              <a:rPr lang="en-US" dirty="0" smtClean="0"/>
              <a:t> 		   secured (so-called </a:t>
            </a:r>
            <a:r>
              <a:rPr lang="en-US" i="1" dirty="0" err="1" smtClean="0"/>
              <a:t>Sicherungsbedürfnis</a:t>
            </a:r>
            <a:r>
              <a:rPr lang="en-US" dirty="0" smtClean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6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Freezing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Assets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Legal </a:t>
            </a:r>
            <a:r>
              <a:rPr lang="de-DE" dirty="0" err="1" smtClean="0"/>
              <a:t>remedies</a:t>
            </a:r>
            <a:r>
              <a:rPr lang="de-DE" dirty="0" smtClean="0"/>
              <a:t>: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 smtClean="0"/>
              <a:t>against</a:t>
            </a:r>
            <a:r>
              <a:rPr lang="de-DE" dirty="0" smtClean="0"/>
              <a:t> </a:t>
            </a:r>
            <a:r>
              <a:rPr lang="de-DE" dirty="0" err="1" smtClean="0"/>
              <a:t>seizure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prosecution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/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agents</a:t>
            </a:r>
            <a:r>
              <a:rPr lang="de-DE" dirty="0" smtClean="0"/>
              <a:t> </a:t>
            </a:r>
            <a:r>
              <a:rPr lang="de-DE" dirty="0" smtClean="0">
                <a:latin typeface="Calibri"/>
              </a:rPr>
              <a:t>→ </a:t>
            </a:r>
            <a:r>
              <a:rPr lang="de-DE" dirty="0" err="1" smtClean="0">
                <a:latin typeface="Calibri"/>
              </a:rPr>
              <a:t>application</a:t>
            </a:r>
            <a:r>
              <a:rPr lang="de-DE" dirty="0" smtClean="0">
                <a:latin typeface="Calibri"/>
              </a:rPr>
              <a:t> </a:t>
            </a:r>
            <a:r>
              <a:rPr lang="de-DE" dirty="0" err="1" smtClean="0">
                <a:latin typeface="Calibri"/>
              </a:rPr>
              <a:t>for</a:t>
            </a:r>
            <a:r>
              <a:rPr lang="de-DE" dirty="0" smtClean="0">
                <a:latin typeface="Calibri"/>
              </a:rPr>
              <a:t> a </a:t>
            </a:r>
            <a:r>
              <a:rPr lang="de-DE" dirty="0" err="1" smtClean="0">
                <a:latin typeface="Calibri"/>
              </a:rPr>
              <a:t>court</a:t>
            </a:r>
            <a:r>
              <a:rPr lang="de-DE" dirty="0" smtClean="0">
                <a:latin typeface="Calibri"/>
              </a:rPr>
              <a:t> </a:t>
            </a:r>
            <a:r>
              <a:rPr lang="de-DE" dirty="0" err="1" smtClean="0">
                <a:latin typeface="Calibri"/>
              </a:rPr>
              <a:t>decision</a:t>
            </a:r>
            <a:r>
              <a:rPr lang="de-DE" dirty="0" smtClean="0">
                <a:latin typeface="Calibri"/>
              </a:rPr>
              <a:t> (</a:t>
            </a:r>
            <a:r>
              <a:rPr lang="de-DE" i="1" dirty="0" smtClean="0">
                <a:latin typeface="Calibri"/>
              </a:rPr>
              <a:t>Herbeiführung einer gerichtlichen Entscheidung</a:t>
            </a:r>
            <a:r>
              <a:rPr lang="de-DE" dirty="0" smtClean="0">
                <a:latin typeface="Calibri"/>
              </a:rPr>
              <a:t>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 smtClean="0">
                <a:latin typeface="Calibri"/>
              </a:rPr>
              <a:t>against</a:t>
            </a:r>
            <a:r>
              <a:rPr lang="de-DE" dirty="0" smtClean="0">
                <a:latin typeface="Calibri"/>
              </a:rPr>
              <a:t> </a:t>
            </a:r>
            <a:r>
              <a:rPr lang="de-DE" dirty="0" err="1" smtClean="0">
                <a:latin typeface="Calibri"/>
              </a:rPr>
              <a:t>court</a:t>
            </a:r>
            <a:r>
              <a:rPr lang="de-DE" dirty="0" smtClean="0">
                <a:latin typeface="Calibri"/>
              </a:rPr>
              <a:t> </a:t>
            </a:r>
            <a:r>
              <a:rPr lang="de-DE" dirty="0" err="1" smtClean="0">
                <a:latin typeface="Calibri"/>
              </a:rPr>
              <a:t>decisions</a:t>
            </a:r>
            <a:r>
              <a:rPr lang="de-DE" dirty="0" smtClean="0">
                <a:latin typeface="Calibri"/>
              </a:rPr>
              <a:t> → </a:t>
            </a:r>
            <a:r>
              <a:rPr lang="de-DE" dirty="0" err="1" smtClean="0">
                <a:latin typeface="Calibri"/>
              </a:rPr>
              <a:t>complaint</a:t>
            </a:r>
            <a:r>
              <a:rPr lang="de-DE" dirty="0" smtClean="0">
                <a:latin typeface="Calibri"/>
              </a:rPr>
              <a:t> </a:t>
            </a:r>
            <a:r>
              <a:rPr lang="de-DE" dirty="0" smtClean="0"/>
              <a:t>(</a:t>
            </a:r>
            <a:r>
              <a:rPr lang="en-US" i="1" dirty="0" err="1"/>
              <a:t>Beschwerde</a:t>
            </a:r>
            <a:r>
              <a:rPr lang="en-US" dirty="0"/>
              <a:t>, sections 304 ff. </a:t>
            </a:r>
            <a:r>
              <a:rPr lang="en-US" dirty="0" err="1"/>
              <a:t>StPO</a:t>
            </a:r>
            <a:r>
              <a:rPr lang="en-US" dirty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6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296864" y="1944507"/>
            <a:ext cx="6912048" cy="1728000"/>
          </a:xfrm>
        </p:spPr>
        <p:txBody>
          <a:bodyPr/>
          <a:lstStyle/>
          <a:p>
            <a:r>
              <a:rPr lang="de-DE" dirty="0" smtClean="0"/>
              <a:t>III. Mutual </a:t>
            </a:r>
            <a:r>
              <a:rPr lang="de-DE" dirty="0" err="1" smtClean="0"/>
              <a:t>recognition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freezing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Confiscation</a:t>
            </a:r>
            <a:r>
              <a:rPr lang="de-DE" dirty="0" smtClean="0"/>
              <a:t> Orders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28.06.2018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7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Mutual Recognition (</a:t>
            </a:r>
            <a:r>
              <a:rPr lang="de-DE" dirty="0" err="1" smtClean="0"/>
              <a:t>Freezing</a:t>
            </a:r>
            <a:r>
              <a:rPr lang="de-DE" dirty="0" smtClean="0"/>
              <a:t> </a:t>
            </a:r>
            <a:r>
              <a:rPr lang="de-DE" dirty="0" err="1" smtClean="0"/>
              <a:t>orders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Sections</a:t>
            </a:r>
            <a:r>
              <a:rPr lang="de-DE" dirty="0" smtClean="0"/>
              <a:t> 94 ff. </a:t>
            </a:r>
            <a:r>
              <a:rPr lang="de-DE" i="1" dirty="0" smtClean="0"/>
              <a:t>Internationales Rechtshilfegesetz </a:t>
            </a:r>
            <a:r>
              <a:rPr lang="de-DE" dirty="0" smtClean="0"/>
              <a:t>(</a:t>
            </a:r>
            <a:r>
              <a:rPr lang="en-US" dirty="0" smtClean="0"/>
              <a:t>“Act </a:t>
            </a:r>
            <a:r>
              <a:rPr lang="en-US" dirty="0"/>
              <a:t>on International Cooperation </a:t>
            </a:r>
            <a:r>
              <a:rPr lang="en-US" dirty="0" smtClean="0"/>
              <a:t>in Criminal Matters”)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Competent authorities: court or – in urgent cases – the prosecution service/its agents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Mandatory grounds for refusal: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en-US" dirty="0" smtClean="0"/>
              <a:t>formal requirements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en-US" dirty="0" smtClean="0"/>
              <a:t>ban of seizure under German law (e.g. section 97 </a:t>
            </a:r>
            <a:r>
              <a:rPr lang="en-US" dirty="0" err="1" smtClean="0"/>
              <a:t>StPO</a:t>
            </a:r>
            <a:r>
              <a:rPr lang="en-US" dirty="0" smtClean="0"/>
              <a:t>)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en-US" i="1" dirty="0" smtClean="0"/>
              <a:t>ne </a:t>
            </a:r>
            <a:r>
              <a:rPr lang="en-US" i="1" dirty="0" err="1" smtClean="0"/>
              <a:t>bis</a:t>
            </a:r>
            <a:r>
              <a:rPr lang="en-US" i="1" dirty="0" smtClean="0"/>
              <a:t> in idem</a:t>
            </a:r>
            <a:r>
              <a:rPr lang="en-US" dirty="0" smtClean="0"/>
              <a:t> principle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en-US" dirty="0" smtClean="0"/>
              <a:t>European </a:t>
            </a:r>
            <a:r>
              <a:rPr lang="en-US" i="1" dirty="0" err="1" smtClean="0"/>
              <a:t>ordre</a:t>
            </a:r>
            <a:r>
              <a:rPr lang="en-US" i="1" dirty="0" smtClean="0"/>
              <a:t> public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47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Mutual Recognition (</a:t>
            </a:r>
            <a:r>
              <a:rPr lang="de-DE" dirty="0" err="1"/>
              <a:t>Freezing</a:t>
            </a:r>
            <a:r>
              <a:rPr lang="de-DE" dirty="0"/>
              <a:t> </a:t>
            </a:r>
            <a:r>
              <a:rPr lang="de-DE" dirty="0" err="1"/>
              <a:t>orders</a:t>
            </a:r>
            <a:r>
              <a:rPr lang="de-DE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Legal </a:t>
            </a:r>
            <a:r>
              <a:rPr lang="de-DE" dirty="0" err="1" smtClean="0"/>
              <a:t>remedy</a:t>
            </a:r>
            <a:r>
              <a:rPr lang="de-DE" dirty="0" smtClean="0"/>
              <a:t>: </a:t>
            </a:r>
            <a:r>
              <a:rPr lang="de-DE" dirty="0" smtClean="0">
                <a:latin typeface="Calibri"/>
              </a:rPr>
              <a:t> </a:t>
            </a:r>
            <a:r>
              <a:rPr lang="de-DE" dirty="0" err="1"/>
              <a:t>c</a:t>
            </a:r>
            <a:r>
              <a:rPr lang="de-DE" dirty="0" err="1" smtClean="0"/>
              <a:t>omplaint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en-US" i="1" dirty="0" err="1"/>
              <a:t>Beschwerde</a:t>
            </a:r>
            <a:r>
              <a:rPr lang="en-US" dirty="0"/>
              <a:t>, sections 304 ff. </a:t>
            </a:r>
            <a:r>
              <a:rPr lang="en-US" dirty="0" err="1"/>
              <a:t>StPO</a:t>
            </a:r>
            <a:r>
              <a:rPr lang="en-US" dirty="0"/>
              <a:t>)</a:t>
            </a:r>
            <a:endParaRPr lang="de-DE" dirty="0" smtClean="0"/>
          </a:p>
          <a:p>
            <a:pPr marL="0" indent="0">
              <a:buNone/>
            </a:pPr>
            <a:r>
              <a:rPr lang="en-US" dirty="0" smtClean="0"/>
              <a:t>The court will </a:t>
            </a:r>
            <a:r>
              <a:rPr lang="en-US" dirty="0"/>
              <a:t>not review whether the imposition of the order has been in line with the domestic law of the requesting </a:t>
            </a:r>
            <a:r>
              <a:rPr lang="en-US" dirty="0" smtClean="0"/>
              <a:t>state (substantive reasons to be challenged before a court in the issuing state).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8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Mutual Recognition (</a:t>
            </a:r>
            <a:r>
              <a:rPr lang="de-DE" dirty="0" err="1" smtClean="0"/>
              <a:t>confiscation</a:t>
            </a:r>
            <a:r>
              <a:rPr lang="de-DE" dirty="0" smtClean="0"/>
              <a:t> </a:t>
            </a:r>
            <a:r>
              <a:rPr lang="de-DE" dirty="0" err="1" smtClean="0"/>
              <a:t>orders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Sections</a:t>
            </a:r>
            <a:r>
              <a:rPr lang="de-DE" dirty="0" smtClean="0"/>
              <a:t> 88 ff. IRG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/>
              <a:t>C</a:t>
            </a:r>
            <a:r>
              <a:rPr lang="de-DE" dirty="0" err="1" smtClean="0"/>
              <a:t>ompetent</a:t>
            </a:r>
            <a:r>
              <a:rPr lang="de-DE" dirty="0" smtClean="0"/>
              <a:t> </a:t>
            </a:r>
            <a:r>
              <a:rPr lang="de-DE" dirty="0" err="1" smtClean="0"/>
              <a:t>authorities</a:t>
            </a:r>
            <a:r>
              <a:rPr lang="de-DE" dirty="0" smtClean="0"/>
              <a:t>: </a:t>
            </a:r>
            <a:r>
              <a:rPr lang="de-DE" dirty="0" err="1" smtClean="0"/>
              <a:t>prosecution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court</a:t>
            </a: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/>
              <a:t>N</a:t>
            </a:r>
            <a:r>
              <a:rPr lang="de-DE" dirty="0" err="1" smtClean="0"/>
              <a:t>o</a:t>
            </a:r>
            <a:r>
              <a:rPr lang="de-DE" dirty="0" smtClean="0"/>
              <a:t> time </a:t>
            </a:r>
            <a:r>
              <a:rPr lang="de-DE" dirty="0" err="1" smtClean="0"/>
              <a:t>limits</a:t>
            </a:r>
            <a:r>
              <a:rPr lang="de-DE" dirty="0" smtClean="0"/>
              <a:t> </a:t>
            </a:r>
            <a:r>
              <a:rPr lang="de-DE" dirty="0" err="1" smtClean="0"/>
              <a:t>stipulated</a:t>
            </a: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Mandatory</a:t>
            </a:r>
            <a:r>
              <a:rPr lang="de-DE" dirty="0" smtClean="0"/>
              <a:t> </a:t>
            </a:r>
            <a:r>
              <a:rPr lang="de-DE" dirty="0" err="1" smtClean="0"/>
              <a:t>grounds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refusal</a:t>
            </a:r>
            <a:r>
              <a:rPr lang="de-DE" dirty="0" smtClean="0"/>
              <a:t>: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i="1" dirty="0" smtClean="0"/>
              <a:t>ne bis in idem </a:t>
            </a:r>
            <a:r>
              <a:rPr lang="de-DE" dirty="0" err="1" smtClean="0"/>
              <a:t>principle</a:t>
            </a:r>
            <a:endParaRPr lang="de-DE" i="1" dirty="0" smtClean="0"/>
          </a:p>
          <a:p>
            <a:pPr lvl="2">
              <a:buFont typeface="Symbol" panose="05050102010706020507" pitchFamily="18" charset="2"/>
              <a:buChar char="-"/>
            </a:pPr>
            <a:r>
              <a:rPr lang="de-DE" dirty="0" err="1" smtClean="0"/>
              <a:t>trials</a:t>
            </a:r>
            <a:r>
              <a:rPr lang="de-DE" dirty="0" smtClean="0"/>
              <a:t> in </a:t>
            </a:r>
            <a:r>
              <a:rPr lang="de-DE" i="1" dirty="0" smtClean="0"/>
              <a:t>absentia</a:t>
            </a:r>
            <a:endParaRPr lang="de-DE" dirty="0" smtClean="0"/>
          </a:p>
          <a:p>
            <a:pPr lvl="2">
              <a:buFont typeface="Symbol" panose="05050102010706020507" pitchFamily="18" charset="2"/>
              <a:buChar char="-"/>
            </a:pPr>
            <a:r>
              <a:rPr lang="de-DE" dirty="0" err="1" smtClean="0"/>
              <a:t>extended</a:t>
            </a:r>
            <a:r>
              <a:rPr lang="de-DE" dirty="0" smtClean="0"/>
              <a:t> </a:t>
            </a:r>
            <a:r>
              <a:rPr lang="de-DE" dirty="0" err="1" smtClean="0"/>
              <a:t>confiscation</a:t>
            </a:r>
            <a:endParaRPr lang="de-DE" dirty="0" smtClean="0"/>
          </a:p>
          <a:p>
            <a:pPr lvl="2">
              <a:buFont typeface="Symbol" panose="05050102010706020507" pitchFamily="18" charset="2"/>
              <a:buChar char="-"/>
            </a:pPr>
            <a:r>
              <a:rPr lang="de-DE" dirty="0" smtClean="0"/>
              <a:t>European </a:t>
            </a:r>
            <a:r>
              <a:rPr lang="de-DE" i="1" dirty="0" smtClean="0"/>
              <a:t>ordre </a:t>
            </a:r>
            <a:r>
              <a:rPr lang="de-DE" i="1" dirty="0" err="1" smtClean="0"/>
              <a:t>public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Legal </a:t>
            </a:r>
            <a:r>
              <a:rPr lang="de-DE" dirty="0" err="1" smtClean="0"/>
              <a:t>remedy</a:t>
            </a:r>
            <a:r>
              <a:rPr lang="de-DE" dirty="0" smtClean="0"/>
              <a:t> </a:t>
            </a:r>
            <a:r>
              <a:rPr lang="de-DE" dirty="0" smtClean="0">
                <a:latin typeface="Calibri"/>
              </a:rPr>
              <a:t>→ immediate </a:t>
            </a:r>
            <a:r>
              <a:rPr lang="de-DE" dirty="0" err="1" smtClean="0">
                <a:latin typeface="Calibri"/>
              </a:rPr>
              <a:t>complaint</a:t>
            </a:r>
            <a:r>
              <a:rPr lang="de-DE" dirty="0" smtClean="0">
                <a:latin typeface="Calibri"/>
              </a:rPr>
              <a:t> (</a:t>
            </a:r>
            <a:r>
              <a:rPr lang="en-US" i="1" dirty="0" err="1"/>
              <a:t>sofortige</a:t>
            </a:r>
            <a:r>
              <a:rPr lang="en-US" dirty="0"/>
              <a:t> </a:t>
            </a:r>
            <a:r>
              <a:rPr lang="en-US" i="1" dirty="0" err="1"/>
              <a:t>Beschwerde</a:t>
            </a:r>
            <a:r>
              <a:rPr lang="en-US" dirty="0"/>
              <a:t>, section 311 </a:t>
            </a:r>
            <a:r>
              <a:rPr lang="en-US" dirty="0" err="1" smtClean="0"/>
              <a:t>StPO</a:t>
            </a:r>
            <a:r>
              <a:rPr lang="en-US" dirty="0" smtClean="0"/>
              <a:t>)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8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IV. Management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disposal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assets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57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Management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frozen</a:t>
            </a:r>
            <a:r>
              <a:rPr lang="de-DE" dirty="0" smtClean="0"/>
              <a:t> </a:t>
            </a:r>
            <a:r>
              <a:rPr lang="de-DE" dirty="0" err="1" smtClean="0"/>
              <a:t>assets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de-DE" dirty="0" err="1"/>
              <a:t>C</a:t>
            </a:r>
            <a:r>
              <a:rPr lang="de-DE" dirty="0" err="1" smtClean="0"/>
              <a:t>ompetent</a:t>
            </a:r>
            <a:r>
              <a:rPr lang="de-DE" dirty="0" smtClean="0"/>
              <a:t> </a:t>
            </a:r>
            <a:r>
              <a:rPr lang="de-DE" dirty="0" err="1" smtClean="0"/>
              <a:t>authority</a:t>
            </a:r>
            <a:r>
              <a:rPr lang="de-DE" dirty="0" smtClean="0"/>
              <a:t>: </a:t>
            </a:r>
            <a:r>
              <a:rPr lang="de-DE" dirty="0" err="1" smtClean="0"/>
              <a:t>prosecution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I</a:t>
            </a:r>
            <a:r>
              <a:rPr lang="de-DE" dirty="0" smtClean="0"/>
              <a:t>n </a:t>
            </a:r>
            <a:r>
              <a:rPr lang="de-DE" dirty="0" err="1" smtClean="0"/>
              <a:t>general</a:t>
            </a:r>
            <a:r>
              <a:rPr lang="de-DE" dirty="0" smtClean="0"/>
              <a:t>: </a:t>
            </a:r>
            <a:r>
              <a:rPr lang="en-US" dirty="0" smtClean="0"/>
              <a:t>“</a:t>
            </a:r>
            <a:r>
              <a:rPr lang="de-DE" dirty="0" err="1" smtClean="0"/>
              <a:t>prohibition</a:t>
            </a:r>
            <a:r>
              <a:rPr lang="de-DE" dirty="0" smtClean="0"/>
              <a:t> </a:t>
            </a:r>
            <a:r>
              <a:rPr lang="de-DE" dirty="0" err="1" smtClean="0"/>
              <a:t>disposal</a:t>
            </a:r>
            <a:r>
              <a:rPr lang="de-DE" dirty="0" smtClean="0"/>
              <a:t>“ (</a:t>
            </a:r>
            <a:r>
              <a:rPr lang="de-DE" dirty="0" err="1" smtClean="0"/>
              <a:t>even</a:t>
            </a:r>
            <a:r>
              <a:rPr lang="de-DE" dirty="0" smtClean="0"/>
              <a:t> in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insolvency</a:t>
            </a:r>
            <a:r>
              <a:rPr lang="de-DE" dirty="0" smtClean="0"/>
              <a:t>)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en-US" dirty="0" smtClean="0"/>
              <a:t>assets may </a:t>
            </a:r>
            <a:r>
              <a:rPr lang="en-US" dirty="0"/>
              <a:t>be handed back to the person addressed by the order against an immediate </a:t>
            </a:r>
            <a:r>
              <a:rPr lang="en-US" dirty="0" smtClean="0"/>
              <a:t>payment</a:t>
            </a:r>
            <a:endParaRPr lang="de-DE" dirty="0" smtClean="0"/>
          </a:p>
          <a:p>
            <a:pPr lvl="2">
              <a:buFont typeface="Symbol" panose="05050102010706020507" pitchFamily="18" charset="2"/>
              <a:buChar char="-"/>
            </a:pP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assets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subject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en-US" dirty="0" smtClean="0"/>
              <a:t>depletion </a:t>
            </a:r>
            <a:r>
              <a:rPr lang="en-US" dirty="0"/>
              <a:t>or to a significant loss of </a:t>
            </a:r>
            <a:r>
              <a:rPr lang="en-US" dirty="0" smtClean="0"/>
              <a:t>value, they may be sold by public auction (“emergency sale”)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9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Disposal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confiscated</a:t>
            </a:r>
            <a:r>
              <a:rPr lang="de-DE" dirty="0" smtClean="0"/>
              <a:t> </a:t>
            </a:r>
            <a:r>
              <a:rPr lang="de-DE" dirty="0" err="1" smtClean="0"/>
              <a:t>assets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de-DE" dirty="0" err="1" smtClean="0"/>
              <a:t>restitution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victim</a:t>
            </a:r>
            <a:r>
              <a:rPr lang="de-DE" dirty="0"/>
              <a:t> </a:t>
            </a:r>
            <a:endParaRPr lang="de-DE" dirty="0" smtClean="0"/>
          </a:p>
          <a:p>
            <a:pPr lvl="2">
              <a:buFont typeface="Symbol" panose="05050102010706020507" pitchFamily="18" charset="2"/>
              <a:buChar char="-"/>
            </a:pPr>
            <a:r>
              <a:rPr lang="de-DE" dirty="0" smtClean="0"/>
              <a:t>(potential) </a:t>
            </a:r>
            <a:r>
              <a:rPr lang="de-DE" dirty="0" err="1" smtClean="0"/>
              <a:t>victims</a:t>
            </a:r>
            <a:r>
              <a:rPr lang="de-DE" dirty="0" smtClean="0"/>
              <a:t>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informed</a:t>
            </a:r>
            <a:endParaRPr lang="de-DE" dirty="0" smtClean="0"/>
          </a:p>
          <a:p>
            <a:pPr lvl="2">
              <a:buFont typeface="Symbol" panose="05050102010706020507" pitchFamily="18" charset="2"/>
              <a:buChar char="-"/>
            </a:pPr>
            <a:r>
              <a:rPr lang="de-DE" dirty="0" err="1" smtClean="0"/>
              <a:t>if</a:t>
            </a:r>
            <a:r>
              <a:rPr lang="de-DE" dirty="0" smtClean="0"/>
              <a:t> not </a:t>
            </a:r>
            <a:r>
              <a:rPr lang="de-DE" dirty="0" err="1" smtClean="0"/>
              <a:t>claimed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a </a:t>
            </a:r>
            <a:r>
              <a:rPr lang="de-DE" dirty="0" err="1" smtClean="0"/>
              <a:t>period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six</a:t>
            </a:r>
            <a:r>
              <a:rPr lang="de-DE" dirty="0" smtClean="0"/>
              <a:t> </a:t>
            </a:r>
            <a:r>
              <a:rPr lang="de-DE" dirty="0" err="1" smtClean="0"/>
              <a:t>months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ownership</a:t>
            </a:r>
            <a:r>
              <a:rPr lang="de-DE" dirty="0" smtClean="0"/>
              <a:t> </a:t>
            </a:r>
            <a:r>
              <a:rPr lang="de-DE" dirty="0" err="1" smtClean="0"/>
              <a:t>passes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i="1" dirty="0" smtClean="0"/>
              <a:t>Bundesland</a:t>
            </a:r>
            <a:r>
              <a:rPr lang="de-DE" dirty="0" smtClean="0"/>
              <a:t> </a:t>
            </a:r>
            <a:r>
              <a:rPr lang="de-DE" dirty="0" err="1" smtClean="0"/>
              <a:t>whose</a:t>
            </a:r>
            <a:r>
              <a:rPr lang="de-DE" dirty="0" smtClean="0"/>
              <a:t> </a:t>
            </a:r>
            <a:r>
              <a:rPr lang="de-DE" dirty="0" err="1" smtClean="0"/>
              <a:t>court</a:t>
            </a:r>
            <a:r>
              <a:rPr lang="de-DE" dirty="0" smtClean="0"/>
              <a:t> </a:t>
            </a:r>
            <a:r>
              <a:rPr lang="de-DE" dirty="0" err="1" smtClean="0"/>
              <a:t>ruled</a:t>
            </a:r>
            <a:r>
              <a:rPr lang="de-DE" dirty="0" smtClean="0"/>
              <a:t> at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instance</a:t>
            </a:r>
            <a:endParaRPr lang="de-DE" dirty="0" smtClean="0"/>
          </a:p>
          <a:p>
            <a:pPr marL="432000" lvl="2" indent="0">
              <a:buNone/>
            </a:pPr>
            <a:endParaRPr lang="de-DE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err="1" smtClean="0"/>
              <a:t>sale</a:t>
            </a:r>
            <a:r>
              <a:rPr lang="de-DE" dirty="0" smtClean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auction</a:t>
            </a:r>
            <a:endParaRPr lang="de-DE" dirty="0"/>
          </a:p>
          <a:p>
            <a:pPr lvl="2">
              <a:buFont typeface="Symbol" panose="05050102010706020507" pitchFamily="18" charset="2"/>
              <a:buChar char="-"/>
            </a:pP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/>
              <a:t>proceeds</a:t>
            </a:r>
            <a:r>
              <a:rPr lang="de-DE" dirty="0"/>
              <a:t> </a:t>
            </a:r>
            <a:r>
              <a:rPr lang="de-DE" dirty="0" err="1"/>
              <a:t>generated</a:t>
            </a:r>
            <a:r>
              <a:rPr lang="de-DE" dirty="0"/>
              <a:t> </a:t>
            </a:r>
            <a:r>
              <a:rPr lang="de-DE" dirty="0" err="1"/>
              <a:t>become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treasury</a:t>
            </a:r>
            <a:r>
              <a:rPr lang="de-DE" dirty="0"/>
              <a:t> (</a:t>
            </a:r>
            <a:r>
              <a:rPr lang="de-DE" i="1" dirty="0"/>
              <a:t>Justizfiskus</a:t>
            </a:r>
            <a:r>
              <a:rPr lang="de-DE" dirty="0" smtClean="0"/>
              <a:t>)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dirty="0" smtClean="0"/>
              <a:t>MR: </a:t>
            </a:r>
            <a:r>
              <a:rPr lang="de-DE" dirty="0" err="1" smtClean="0"/>
              <a:t>asset-sharing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exceeds</a:t>
            </a:r>
            <a:r>
              <a:rPr lang="de-DE" dirty="0" smtClean="0"/>
              <a:t> 10,000  EUR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I. </a:t>
            </a:r>
            <a:r>
              <a:rPr lang="de-DE" dirty="0" err="1" smtClean="0"/>
              <a:t>Confiscation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47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4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Ordinary</a:t>
            </a:r>
            <a:r>
              <a:rPr lang="de-DE" dirty="0" smtClean="0"/>
              <a:t> (</a:t>
            </a:r>
            <a:r>
              <a:rPr lang="de-DE" dirty="0" err="1" smtClean="0"/>
              <a:t>Conviction</a:t>
            </a:r>
            <a:r>
              <a:rPr lang="de-DE" dirty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) </a:t>
            </a:r>
            <a:r>
              <a:rPr lang="de-DE" dirty="0" err="1" smtClean="0"/>
              <a:t>Confiscation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Section 73 </a:t>
            </a:r>
            <a:r>
              <a:rPr lang="en-US" dirty="0" err="1" smtClean="0"/>
              <a:t>StGB</a:t>
            </a:r>
            <a:r>
              <a:rPr lang="en-US" dirty="0" smtClean="0"/>
              <a:t> – </a:t>
            </a:r>
            <a:r>
              <a:rPr lang="en-US" i="1" dirty="0" err="1" smtClean="0"/>
              <a:t>Einziehung</a:t>
            </a:r>
            <a:r>
              <a:rPr lang="en-US" i="1" dirty="0" smtClean="0"/>
              <a:t> von </a:t>
            </a:r>
            <a:r>
              <a:rPr lang="en-US" i="1" dirty="0" err="1" smtClean="0"/>
              <a:t>Taterträgen</a:t>
            </a:r>
            <a:r>
              <a:rPr lang="en-US" i="1" dirty="0" smtClean="0"/>
              <a:t> </a:t>
            </a:r>
            <a:r>
              <a:rPr lang="en-US" dirty="0" smtClean="0"/>
              <a:t>(“confiscation of criminal proceeds”)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 smtClean="0"/>
              <a:t>(criminal) measure </a:t>
            </a:r>
            <a:r>
              <a:rPr lang="en-US" i="1" dirty="0" smtClean="0"/>
              <a:t>sui generis </a:t>
            </a:r>
            <a:r>
              <a:rPr lang="en-US" dirty="0" smtClean="0"/>
              <a:t>(main purpose: restitution)</a:t>
            </a:r>
            <a:endParaRPr lang="en-US" i="1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 smtClean="0"/>
              <a:t>criminal </a:t>
            </a:r>
            <a:r>
              <a:rPr lang="en-US" dirty="0"/>
              <a:t>standard of </a:t>
            </a:r>
            <a:r>
              <a:rPr lang="en-US" dirty="0" smtClean="0"/>
              <a:t>proof (“beyond reasonable doubts”)</a:t>
            </a:r>
            <a:endParaRPr lang="en-US" dirty="0"/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 smtClean="0"/>
              <a:t>imposition mandatory (exceptions: assets of minor value, disproportionality)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 smtClean="0"/>
              <a:t>applicable for all offenses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s</a:t>
            </a:r>
            <a:r>
              <a:rPr lang="en-US" dirty="0" smtClean="0"/>
              <a:t>ubject: direct proceeds and indirect benefits, surrogate property (in </a:t>
            </a:r>
            <a:r>
              <a:rPr lang="en-US" i="1" dirty="0" smtClean="0"/>
              <a:t>specie </a:t>
            </a:r>
            <a:r>
              <a:rPr lang="en-US" dirty="0" smtClean="0"/>
              <a:t>and/or in value, section 73b </a:t>
            </a:r>
            <a:r>
              <a:rPr lang="en-US" dirty="0" err="1" smtClean="0"/>
              <a:t>StGB</a:t>
            </a:r>
            <a:r>
              <a:rPr lang="en-US" dirty="0" smtClean="0"/>
              <a:t>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 smtClean="0"/>
              <a:t>“gross principle” (</a:t>
            </a:r>
            <a:r>
              <a:rPr lang="en-US" i="1" dirty="0" err="1" smtClean="0"/>
              <a:t>Bruttoprinzip</a:t>
            </a:r>
            <a:r>
              <a:rPr lang="en-US" dirty="0" smtClean="0"/>
              <a:t>, section 73d </a:t>
            </a:r>
            <a:r>
              <a:rPr lang="en-US" dirty="0" err="1" smtClean="0"/>
              <a:t>StGB</a:t>
            </a:r>
            <a:r>
              <a:rPr lang="en-US" dirty="0" smtClean="0"/>
              <a:t>) </a:t>
            </a:r>
            <a:r>
              <a:rPr lang="en-US" i="1" dirty="0" smtClean="0"/>
              <a:t>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85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Extended </a:t>
            </a:r>
            <a:r>
              <a:rPr lang="de-DE" dirty="0" err="1" smtClean="0"/>
              <a:t>Confiscation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Section 73a </a:t>
            </a:r>
            <a:r>
              <a:rPr lang="en-US" dirty="0" err="1" smtClean="0"/>
              <a:t>StGB</a:t>
            </a:r>
            <a:r>
              <a:rPr lang="en-US" dirty="0" smtClean="0"/>
              <a:t> – </a:t>
            </a:r>
            <a:r>
              <a:rPr lang="en-US" i="1" dirty="0" err="1" smtClean="0"/>
              <a:t>Erweiterte</a:t>
            </a:r>
            <a:r>
              <a:rPr lang="en-US" i="1" dirty="0" smtClean="0"/>
              <a:t> </a:t>
            </a:r>
            <a:r>
              <a:rPr lang="en-US" i="1" dirty="0" err="1" smtClean="0"/>
              <a:t>Einziehung</a:t>
            </a:r>
            <a:r>
              <a:rPr lang="en-US" i="1" dirty="0" smtClean="0"/>
              <a:t> von </a:t>
            </a:r>
            <a:r>
              <a:rPr lang="en-US" i="1" dirty="0" err="1" smtClean="0"/>
              <a:t>Taterträgen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court must be intimately convinced that the assets stem from criminal conduct, yet no link to a particular </a:t>
            </a:r>
            <a:r>
              <a:rPr lang="en-US" dirty="0" smtClean="0"/>
              <a:t>criminal </a:t>
            </a:r>
            <a:r>
              <a:rPr lang="en-US" dirty="0"/>
              <a:t>conduct needs to be </a:t>
            </a:r>
            <a:r>
              <a:rPr lang="en-US" dirty="0" smtClean="0"/>
              <a:t>established (</a:t>
            </a:r>
            <a:r>
              <a:rPr lang="en-US" dirty="0" smtClean="0">
                <a:latin typeface="Calibri"/>
              </a:rPr>
              <a:t>→</a:t>
            </a:r>
            <a:r>
              <a:rPr lang="en-US" dirty="0" smtClean="0"/>
              <a:t>burden of proof lowered in relation to the illicit origin of the proceeds).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 smtClean="0"/>
              <a:t>imposition mandatory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 smtClean="0"/>
              <a:t>(now) applicable for all offenses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3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Non-</a:t>
            </a:r>
            <a:r>
              <a:rPr lang="de-DE" dirty="0" err="1" smtClean="0"/>
              <a:t>conviction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Confiscation</a:t>
            </a:r>
            <a:r>
              <a:rPr lang="de-DE" dirty="0"/>
              <a:t> </a:t>
            </a:r>
            <a:r>
              <a:rPr lang="de-DE" dirty="0" smtClean="0"/>
              <a:t>(I)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Section</a:t>
            </a:r>
            <a:r>
              <a:rPr lang="de-DE" dirty="0" smtClean="0"/>
              <a:t> 76a </a:t>
            </a:r>
            <a:r>
              <a:rPr lang="de-DE" dirty="0" err="1" smtClean="0"/>
              <a:t>paras</a:t>
            </a:r>
            <a:r>
              <a:rPr lang="de-DE" dirty="0" smtClean="0"/>
              <a:t> 1-3 StGB – </a:t>
            </a:r>
            <a:r>
              <a:rPr lang="de-DE" i="1" dirty="0" smtClean="0"/>
              <a:t>Selbständige Einziehung </a:t>
            </a:r>
            <a:r>
              <a:rPr lang="en-US" dirty="0"/>
              <a:t>(“independent confiscation</a:t>
            </a:r>
            <a:r>
              <a:rPr lang="en-US" dirty="0" smtClean="0"/>
              <a:t>”)</a:t>
            </a:r>
            <a:endParaRPr lang="de-DE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smtClean="0"/>
              <a:t>a </a:t>
            </a:r>
            <a:r>
              <a:rPr lang="de-DE" dirty="0" err="1" smtClean="0"/>
              <a:t>conviction</a:t>
            </a:r>
            <a:r>
              <a:rPr lang="de-DE" dirty="0" smtClean="0"/>
              <a:t>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obtained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factual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legal </a:t>
            </a:r>
            <a:r>
              <a:rPr lang="de-DE" dirty="0" err="1" smtClean="0"/>
              <a:t>circumstances</a:t>
            </a:r>
            <a:r>
              <a:rPr lang="de-DE" dirty="0" smtClean="0"/>
              <a:t>, e.g. </a:t>
            </a:r>
            <a:r>
              <a:rPr lang="de-DE" dirty="0" err="1" smtClean="0"/>
              <a:t>illness</a:t>
            </a:r>
            <a:r>
              <a:rPr lang="de-DE" dirty="0" smtClean="0"/>
              <a:t>, </a:t>
            </a:r>
            <a:r>
              <a:rPr lang="de-DE" dirty="0" err="1" smtClean="0"/>
              <a:t>absconding</a:t>
            </a:r>
            <a:r>
              <a:rPr lang="de-DE" dirty="0" smtClean="0"/>
              <a:t>, </a:t>
            </a:r>
            <a:r>
              <a:rPr lang="de-DE" dirty="0" err="1" smtClean="0"/>
              <a:t>prescription</a:t>
            </a:r>
            <a:r>
              <a:rPr lang="de-DE" dirty="0" smtClean="0"/>
              <a:t> (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30 </a:t>
            </a:r>
            <a:r>
              <a:rPr lang="de-DE" dirty="0" err="1" smtClean="0"/>
              <a:t>years</a:t>
            </a:r>
            <a:r>
              <a:rPr lang="de-DE" dirty="0" smtClean="0"/>
              <a:t>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 smtClean="0"/>
              <a:t>imposition</a:t>
            </a:r>
            <a:r>
              <a:rPr lang="de-DE" dirty="0" smtClean="0"/>
              <a:t> </a:t>
            </a:r>
            <a:r>
              <a:rPr lang="de-DE" dirty="0" err="1" smtClean="0"/>
              <a:t>mandatory</a:t>
            </a:r>
            <a:r>
              <a:rPr lang="de-DE" dirty="0" smtClean="0"/>
              <a:t>, </a:t>
            </a:r>
            <a:r>
              <a:rPr lang="de-DE" dirty="0" err="1" smtClean="0"/>
              <a:t>yet</a:t>
            </a:r>
            <a:r>
              <a:rPr lang="de-DE" dirty="0" smtClean="0"/>
              <a:t>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requested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prosecution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endParaRPr lang="de-DE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 smtClean="0"/>
              <a:t>applicable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offenses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2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Non-</a:t>
            </a:r>
            <a:r>
              <a:rPr lang="de-DE" dirty="0" err="1" smtClean="0"/>
              <a:t>conviction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Confiscation</a:t>
            </a:r>
            <a:r>
              <a:rPr lang="de-DE" dirty="0" smtClean="0"/>
              <a:t> (ii)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Section 76a para 4 </a:t>
            </a:r>
            <a:r>
              <a:rPr lang="en-US" dirty="0" err="1" smtClean="0"/>
              <a:t>StGB</a:t>
            </a:r>
            <a:r>
              <a:rPr lang="en-US" dirty="0" smtClean="0"/>
              <a:t> – </a:t>
            </a:r>
            <a:r>
              <a:rPr lang="en-US" i="1" dirty="0" err="1" smtClean="0"/>
              <a:t>Selbständige</a:t>
            </a:r>
            <a:r>
              <a:rPr lang="en-US" i="1" dirty="0" smtClean="0"/>
              <a:t> </a:t>
            </a:r>
            <a:r>
              <a:rPr lang="en-US" i="1" dirty="0" err="1" smtClean="0"/>
              <a:t>Einziehung</a:t>
            </a:r>
            <a:r>
              <a:rPr lang="en-US" i="1" dirty="0" smtClean="0"/>
              <a:t> von </a:t>
            </a:r>
            <a:r>
              <a:rPr lang="en-US" i="1" dirty="0" err="1" smtClean="0"/>
              <a:t>Vermögenswerten</a:t>
            </a:r>
            <a:r>
              <a:rPr lang="en-US" i="1" dirty="0" smtClean="0"/>
              <a:t> </a:t>
            </a:r>
            <a:r>
              <a:rPr lang="en-US" i="1" dirty="0" err="1" smtClean="0"/>
              <a:t>unklarer</a:t>
            </a:r>
            <a:r>
              <a:rPr lang="en-US" i="1" dirty="0" smtClean="0"/>
              <a:t> </a:t>
            </a:r>
            <a:r>
              <a:rPr lang="en-US" i="1" dirty="0" err="1" smtClean="0"/>
              <a:t>Herkunft</a:t>
            </a:r>
            <a:r>
              <a:rPr lang="en-US" i="1" dirty="0" smtClean="0"/>
              <a:t> </a:t>
            </a:r>
            <a:r>
              <a:rPr lang="en-US" dirty="0" smtClean="0"/>
              <a:t>(“</a:t>
            </a:r>
            <a:r>
              <a:rPr lang="en-US" dirty="0"/>
              <a:t>non-conviction based confiscation of proceeds of unknown </a:t>
            </a:r>
            <a:r>
              <a:rPr lang="en-US" dirty="0" smtClean="0"/>
              <a:t>origin”)</a:t>
            </a:r>
            <a:endParaRPr lang="en-US" i="1" dirty="0" smtClean="0"/>
          </a:p>
          <a:p>
            <a:pPr marL="216000" lvl="1" indent="0">
              <a:buNone/>
            </a:pPr>
            <a:r>
              <a:rPr lang="en-US" dirty="0" smtClean="0"/>
              <a:t>“If </a:t>
            </a:r>
            <a:r>
              <a:rPr lang="en-US" dirty="0"/>
              <a:t>proceeds have been seized in the context of proceedings initiated on the grounds of one of the offenses enumerated in section 76a para 4 sentence 3 </a:t>
            </a:r>
            <a:r>
              <a:rPr lang="en-US" dirty="0" err="1"/>
              <a:t>StGB</a:t>
            </a:r>
            <a:r>
              <a:rPr lang="en-US" dirty="0"/>
              <a:t> and the court is fully convinced that they stem from any criminal activity, they ought to be confiscated even if the person affected by seizure cannot be </a:t>
            </a:r>
            <a:r>
              <a:rPr lang="en-US" dirty="0" smtClean="0"/>
              <a:t>convicted”.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conviction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Confiscation</a:t>
            </a:r>
            <a:r>
              <a:rPr lang="de-DE" dirty="0"/>
              <a:t> (ii)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Symbol" panose="05050102010706020507" pitchFamily="18" charset="2"/>
              <a:buChar char="-"/>
            </a:pPr>
            <a:r>
              <a:rPr lang="en-US" dirty="0" smtClean="0"/>
              <a:t>“individual type” of confiscation, applies </a:t>
            </a:r>
            <a:r>
              <a:rPr lang="en-US" i="1" dirty="0" smtClean="0"/>
              <a:t>ad rem</a:t>
            </a:r>
            <a:endParaRPr lang="en-US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 smtClean="0"/>
              <a:t>low </a:t>
            </a:r>
            <a:r>
              <a:rPr lang="en-US" dirty="0"/>
              <a:t>standard of proof </a:t>
            </a:r>
            <a:r>
              <a:rPr lang="en-US" dirty="0" smtClean="0"/>
              <a:t>(balance of probabilities, section </a:t>
            </a:r>
            <a:r>
              <a:rPr lang="en-US" dirty="0"/>
              <a:t>437 </a:t>
            </a:r>
            <a:r>
              <a:rPr lang="en-US" dirty="0" err="1" smtClean="0"/>
              <a:t>StPO</a:t>
            </a:r>
            <a:r>
              <a:rPr lang="en-US" dirty="0" smtClean="0"/>
              <a:t>: “imbalance between a person’s assets and his or her legal sources of income”)</a:t>
            </a:r>
            <a:endParaRPr lang="en-US" dirty="0"/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imposition “facultative”: the court is not obliged to, but supposed </a:t>
            </a:r>
            <a:r>
              <a:rPr lang="en-US" dirty="0" smtClean="0"/>
              <a:t>to         (“shall”</a:t>
            </a:r>
            <a:r>
              <a:rPr lang="en-US" dirty="0" smtClean="0">
                <a:latin typeface="Calibri"/>
              </a:rPr>
              <a:t>→ </a:t>
            </a:r>
            <a:r>
              <a:rPr lang="en-US" dirty="0" smtClean="0"/>
              <a:t>confiscation as a rule, not as an exception)</a:t>
            </a:r>
            <a:endParaRPr lang="en-US" dirty="0"/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only applicable for the offenses enumerated in section 76a para 4 sentence 3 </a:t>
            </a:r>
            <a:r>
              <a:rPr lang="en-US" dirty="0" err="1" smtClean="0"/>
              <a:t>StGB</a:t>
            </a:r>
            <a:r>
              <a:rPr lang="en-US" dirty="0" smtClean="0"/>
              <a:t> (e.g. money laundering, tax fraud, drug trafficking, forming criminal </a:t>
            </a:r>
            <a:r>
              <a:rPr lang="en-US" dirty="0"/>
              <a:t>or terrorist </a:t>
            </a:r>
            <a:r>
              <a:rPr lang="en-US" dirty="0" err="1" smtClean="0"/>
              <a:t>organisations</a:t>
            </a:r>
            <a:r>
              <a:rPr lang="en-US" dirty="0"/>
              <a:t>)</a:t>
            </a:r>
            <a:endParaRPr lang="en-US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 smtClean="0"/>
              <a:t>legal </a:t>
            </a:r>
            <a:r>
              <a:rPr lang="en-US" dirty="0"/>
              <a:t>nature?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95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Third-party </a:t>
            </a:r>
            <a:r>
              <a:rPr lang="de-DE" dirty="0" err="1" smtClean="0"/>
              <a:t>confiscation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Section 73b </a:t>
            </a:r>
            <a:r>
              <a:rPr lang="en-US" dirty="0" err="1" smtClean="0"/>
              <a:t>StGB</a:t>
            </a:r>
            <a:r>
              <a:rPr lang="en-US" dirty="0" smtClean="0"/>
              <a:t> – </a:t>
            </a:r>
            <a:r>
              <a:rPr lang="en-US" i="1" dirty="0" err="1" smtClean="0"/>
              <a:t>Einziehung</a:t>
            </a:r>
            <a:r>
              <a:rPr lang="en-US" i="1" dirty="0" smtClean="0"/>
              <a:t> von </a:t>
            </a:r>
            <a:r>
              <a:rPr lang="en-US" i="1" dirty="0" err="1" smtClean="0"/>
              <a:t>Taterträgen</a:t>
            </a:r>
            <a:r>
              <a:rPr lang="en-US" i="1" dirty="0" smtClean="0"/>
              <a:t> </a:t>
            </a:r>
            <a:r>
              <a:rPr lang="en-US" i="1" dirty="0" err="1" smtClean="0"/>
              <a:t>bei</a:t>
            </a:r>
            <a:r>
              <a:rPr lang="en-US" i="1" dirty="0" smtClean="0"/>
              <a:t> </a:t>
            </a:r>
            <a:r>
              <a:rPr lang="en-US" i="1" dirty="0" err="1" smtClean="0"/>
              <a:t>anderen</a:t>
            </a:r>
            <a:r>
              <a:rPr lang="en-US" i="1" dirty="0" smtClean="0"/>
              <a:t> </a:t>
            </a:r>
            <a:r>
              <a:rPr lang="en-US" dirty="0" smtClean="0"/>
              <a:t>(“confiscation of proceeds of others”)</a:t>
            </a:r>
          </a:p>
          <a:p>
            <a:pPr marL="216000" lvl="1" indent="0">
              <a:buNone/>
            </a:pPr>
            <a:r>
              <a:rPr lang="de-DE" dirty="0" smtClean="0"/>
              <a:t>(1) The </a:t>
            </a:r>
            <a:r>
              <a:rPr lang="de-DE" dirty="0" err="1" smtClean="0"/>
              <a:t>perpetrator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acted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party</a:t>
            </a:r>
            <a:r>
              <a:rPr lang="de-DE" dirty="0" smtClean="0"/>
              <a:t>. </a:t>
            </a:r>
            <a:endParaRPr lang="de-DE" dirty="0"/>
          </a:p>
          <a:p>
            <a:pPr marL="216000" lvl="1" indent="0">
              <a:buNone/>
            </a:pPr>
            <a:r>
              <a:rPr lang="de-DE" dirty="0" smtClean="0"/>
              <a:t>(2) </a:t>
            </a:r>
            <a:r>
              <a:rPr lang="de-DE" dirty="0"/>
              <a:t>T</a:t>
            </a:r>
            <a:r>
              <a:rPr lang="de-DE" dirty="0" smtClean="0"/>
              <a:t>he </a:t>
            </a:r>
            <a:r>
              <a:rPr lang="en-US" dirty="0" smtClean="0"/>
              <a:t>third </a:t>
            </a:r>
            <a:r>
              <a:rPr lang="en-US" dirty="0"/>
              <a:t>party has acquired the proceeds free of charge or without legal </a:t>
            </a:r>
            <a:r>
              <a:rPr lang="en-US" dirty="0" smtClean="0"/>
              <a:t>grounds/by inheritance/knew </a:t>
            </a:r>
            <a:r>
              <a:rPr lang="en-US" dirty="0"/>
              <a:t>or at least ought to have known </a:t>
            </a:r>
            <a:r>
              <a:rPr lang="en-US" dirty="0" smtClean="0"/>
              <a:t>of their illicit origin.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 smtClean="0"/>
              <a:t>imposition mandatory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 smtClean="0"/>
              <a:t>applicable for all offenses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 smtClean="0"/>
              <a:t>confiscation excluded if the property </a:t>
            </a:r>
            <a:r>
              <a:rPr lang="en-US" dirty="0"/>
              <a:t>has been acquired by a </a:t>
            </a:r>
            <a:r>
              <a:rPr lang="en-US" i="1" dirty="0"/>
              <a:t>bona fide </a:t>
            </a:r>
            <a:r>
              <a:rPr lang="en-US" dirty="0"/>
              <a:t>third-party </a:t>
            </a:r>
            <a:r>
              <a:rPr lang="en-US" dirty="0" smtClean="0"/>
              <a:t>beforehand</a:t>
            </a:r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6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Procedural</a:t>
            </a:r>
            <a:r>
              <a:rPr lang="de-DE" dirty="0" smtClean="0"/>
              <a:t> </a:t>
            </a:r>
            <a:r>
              <a:rPr lang="de-DE" dirty="0" err="1" smtClean="0"/>
              <a:t>Aspects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Procedure</a:t>
            </a:r>
            <a:r>
              <a:rPr lang="de-DE" dirty="0" smtClean="0"/>
              <a:t>: </a:t>
            </a:r>
            <a:r>
              <a:rPr lang="de-DE" dirty="0" err="1" smtClean="0"/>
              <a:t>sections</a:t>
            </a:r>
            <a:r>
              <a:rPr lang="de-DE" dirty="0" smtClean="0"/>
              <a:t> 421 ff. StPO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Legal </a:t>
            </a:r>
            <a:r>
              <a:rPr lang="de-DE" dirty="0" err="1" smtClean="0"/>
              <a:t>remedies</a:t>
            </a:r>
            <a:r>
              <a:rPr lang="de-DE" dirty="0" smtClean="0"/>
              <a:t>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err="1"/>
              <a:t>c</a:t>
            </a:r>
            <a:r>
              <a:rPr lang="de-DE" dirty="0" err="1" smtClean="0"/>
              <a:t>riminal</a:t>
            </a:r>
            <a:r>
              <a:rPr lang="de-DE" dirty="0" smtClean="0"/>
              <a:t> </a:t>
            </a:r>
            <a:r>
              <a:rPr lang="de-DE" dirty="0" err="1" smtClean="0"/>
              <a:t>confiscation</a:t>
            </a:r>
            <a:r>
              <a:rPr lang="de-DE" dirty="0"/>
              <a:t> </a:t>
            </a:r>
            <a:r>
              <a:rPr lang="de-DE" dirty="0" smtClean="0">
                <a:latin typeface="Calibri"/>
              </a:rPr>
              <a:t>→ </a:t>
            </a:r>
            <a:r>
              <a:rPr lang="de-DE" dirty="0" err="1" smtClean="0">
                <a:latin typeface="Calibri"/>
              </a:rPr>
              <a:t>appeal</a:t>
            </a:r>
            <a:r>
              <a:rPr lang="de-DE" dirty="0" smtClean="0">
                <a:latin typeface="Calibri"/>
              </a:rPr>
              <a:t> (</a:t>
            </a:r>
            <a:r>
              <a:rPr lang="en-US" i="1" dirty="0" err="1"/>
              <a:t>Berufung</a:t>
            </a:r>
            <a:r>
              <a:rPr lang="en-US" dirty="0"/>
              <a:t>, sections 312 ff. </a:t>
            </a:r>
            <a:r>
              <a:rPr lang="en-US" dirty="0" err="1"/>
              <a:t>StPO</a:t>
            </a:r>
            <a:r>
              <a:rPr lang="en-US" dirty="0"/>
              <a:t> or </a:t>
            </a:r>
            <a:r>
              <a:rPr lang="en-US" i="1" dirty="0"/>
              <a:t>Revision</a:t>
            </a:r>
            <a:r>
              <a:rPr lang="en-US" dirty="0"/>
              <a:t>, sections 333 ff. </a:t>
            </a:r>
            <a:r>
              <a:rPr lang="en-US" dirty="0" err="1" smtClean="0"/>
              <a:t>StPO</a:t>
            </a:r>
            <a:r>
              <a:rPr lang="en-US" dirty="0" smtClean="0"/>
              <a:t>)</a:t>
            </a:r>
            <a:endParaRPr lang="de-DE" dirty="0" smtClean="0">
              <a:latin typeface="Calibri"/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latin typeface="Calibri"/>
              </a:rPr>
              <a:t>n</a:t>
            </a:r>
            <a:r>
              <a:rPr lang="de-DE" dirty="0" smtClean="0">
                <a:latin typeface="Calibri"/>
              </a:rPr>
              <a:t>on-conviction based confiscation → </a:t>
            </a:r>
            <a:r>
              <a:rPr lang="de-DE" dirty="0" smtClean="0">
                <a:latin typeface="Calibri"/>
              </a:rPr>
              <a:t>immediate complaint (</a:t>
            </a:r>
            <a:r>
              <a:rPr lang="de-DE" i="1" dirty="0" smtClean="0">
                <a:latin typeface="Calibri"/>
              </a:rPr>
              <a:t>sofortige</a:t>
            </a:r>
            <a:r>
              <a:rPr lang="de-DE" dirty="0" smtClean="0">
                <a:latin typeface="Calibri"/>
              </a:rPr>
              <a:t> </a:t>
            </a:r>
            <a:r>
              <a:rPr lang="en-US" i="1" dirty="0" err="1" smtClean="0"/>
              <a:t>Beschwerde</a:t>
            </a:r>
            <a:r>
              <a:rPr lang="en-US" dirty="0"/>
              <a:t>, </a:t>
            </a:r>
            <a:r>
              <a:rPr lang="en-US" dirty="0" smtClean="0"/>
              <a:t>section 311 </a:t>
            </a:r>
            <a:r>
              <a:rPr lang="en-US" dirty="0" err="1" smtClean="0"/>
              <a:t>StPO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94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_Bonn_2017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Uni_Bonn_2017</Template>
  <TotalTime>1</TotalTime>
  <Words>1020</Words>
  <Application>Microsoft Office PowerPoint</Application>
  <PresentationFormat>Custom</PresentationFormat>
  <Paragraphs>118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Exo 2</vt:lpstr>
      <vt:lpstr>Exo 2 Semi Bold</vt:lpstr>
      <vt:lpstr>Symbol</vt:lpstr>
      <vt:lpstr>Wingdings</vt:lpstr>
      <vt:lpstr>Uni_Bonn_2017</vt:lpstr>
      <vt:lpstr>PowerPoint Presentation</vt:lpstr>
      <vt:lpstr>I. Confiscation</vt:lpstr>
      <vt:lpstr>Ordinary (Conviction based) Confiscation</vt:lpstr>
      <vt:lpstr>Extended Confiscation</vt:lpstr>
      <vt:lpstr>Non-conviction based Confiscation (I)</vt:lpstr>
      <vt:lpstr>Non-conviction based Confiscation (ii)</vt:lpstr>
      <vt:lpstr>Non-conviction based Confiscation (ii)</vt:lpstr>
      <vt:lpstr>Third-party confiscation</vt:lpstr>
      <vt:lpstr>Procedural Aspects</vt:lpstr>
      <vt:lpstr>II. Freezing of assets</vt:lpstr>
      <vt:lpstr>Freezing of assets</vt:lpstr>
      <vt:lpstr>Freezing of Assets</vt:lpstr>
      <vt:lpstr>III. Mutual recognition of freezing and Confiscation Orders</vt:lpstr>
      <vt:lpstr>Mutual Recognition (Freezing orders)</vt:lpstr>
      <vt:lpstr>Mutual Recognition (Freezing orders)</vt:lpstr>
      <vt:lpstr>Mutual Recognition (confiscation orders)</vt:lpstr>
      <vt:lpstr>IV. Management and disposal of assets</vt:lpstr>
      <vt:lpstr>Management of frozen assets</vt:lpstr>
      <vt:lpstr>Disposal of confiscated assets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Vera Weyer</dc:creator>
  <cp:lastModifiedBy>Aula Magna</cp:lastModifiedBy>
  <cp:revision>51</cp:revision>
  <dcterms:created xsi:type="dcterms:W3CDTF">2017-11-20T11:20:45Z</dcterms:created>
  <dcterms:modified xsi:type="dcterms:W3CDTF">2018-06-28T10:23:50Z</dcterms:modified>
</cp:coreProperties>
</file>