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3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88" r:id="rId11"/>
    <p:sldId id="266" r:id="rId12"/>
    <p:sldId id="267" r:id="rId13"/>
    <p:sldId id="268" r:id="rId14"/>
    <p:sldId id="269" r:id="rId15"/>
    <p:sldId id="270" r:id="rId16"/>
    <p:sldId id="275" r:id="rId17"/>
    <p:sldId id="277" r:id="rId18"/>
    <p:sldId id="274" r:id="rId19"/>
    <p:sldId id="278" r:id="rId20"/>
    <p:sldId id="280" r:id="rId21"/>
    <p:sldId id="279" r:id="rId22"/>
    <p:sldId id="282" r:id="rId23"/>
    <p:sldId id="283" r:id="rId24"/>
    <p:sldId id="284" r:id="rId25"/>
    <p:sldId id="285" r:id="rId26"/>
    <p:sldId id="291" r:id="rId27"/>
    <p:sldId id="286" r:id="rId28"/>
    <p:sldId id="289" r:id="rId29"/>
    <p:sldId id="293" r:id="rId30"/>
    <p:sldId id="281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Karagianni" initials="MK" lastIdx="1" clrIdx="0">
    <p:extLst>
      <p:ext uri="{19B8F6BF-5375-455C-9EA6-DF929625EA0E}">
        <p15:presenceInfo xmlns:p15="http://schemas.microsoft.com/office/powerpoint/2012/main" xmlns="" userId="f45b33945d71f4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  <a:srgbClr val="26849A"/>
    <a:srgbClr val="948E8A"/>
    <a:srgbClr val="868586"/>
    <a:srgbClr val="2F2D29"/>
    <a:srgbClr val="325AA2"/>
    <a:srgbClr val="8DD3E3"/>
    <a:srgbClr val="93A8CE"/>
    <a:srgbClr val="94A9CE"/>
    <a:srgbClr val="7A9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5" autoAdjust="0"/>
    <p:restoredTop sz="94434" autoAdjust="0"/>
  </p:normalViewPr>
  <p:slideViewPr>
    <p:cSldViewPr snapToGrid="0">
      <p:cViewPr>
        <p:scale>
          <a:sx n="75" d="100"/>
          <a:sy n="75" d="100"/>
        </p:scale>
        <p:origin x="-3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31EE3-5748-42D9-81A2-E617C4BC345D}" type="datetimeFigureOut">
              <a:rPr lang="el-GR" smtClean="0"/>
              <a:t>27/6/2018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6355A-B444-442C-B70C-2E4064525A7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0638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CA93C-8B2E-4109-97A8-6BB914788E41}" type="datetimeFigureOut">
              <a:rPr lang="el-GR" smtClean="0"/>
              <a:t>27/6/2018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3652F-170A-43BF-83E0-0D21F89B870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3993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3652F-170A-43BF-83E0-0D21F89B870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9212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524000" y="6356349"/>
            <a:ext cx="4114800" cy="365125"/>
          </a:xfrm>
        </p:spPr>
        <p:txBody>
          <a:bodyPr/>
          <a:lstStyle/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651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8902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516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804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8628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906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839788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502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69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>
          <a:xfrm>
            <a:off x="977347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930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839788" y="6248607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7148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748506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smtClean="0"/>
              <a:t>Nikoletta Karaliota 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815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Nikoletta Karaliota 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BB85-ACA1-4FB4-9695-C5D38D8082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33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karaliota@law.auth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39656" y="1972633"/>
            <a:ext cx="10455656" cy="2608731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26849A"/>
                </a:solidFill>
              </a:rPr>
              <a:t/>
            </a:r>
            <a:br>
              <a:rPr lang="en-US" sz="4000" dirty="0" smtClean="0">
                <a:solidFill>
                  <a:srgbClr val="26849A"/>
                </a:solidFill>
              </a:rPr>
            </a:br>
            <a:r>
              <a:rPr lang="en-US" sz="4000" dirty="0">
                <a:solidFill>
                  <a:srgbClr val="26849A"/>
                </a:solidFill>
              </a:rPr>
              <a:t/>
            </a:r>
            <a:br>
              <a:rPr lang="en-US" sz="4000" dirty="0">
                <a:solidFill>
                  <a:srgbClr val="26849A"/>
                </a:solidFill>
              </a:rPr>
            </a:br>
            <a:r>
              <a:rPr lang="en-US" sz="4000" b="1" dirty="0" smtClean="0">
                <a:solidFill>
                  <a:srgbClr val="26849A"/>
                </a:solidFill>
              </a:rPr>
              <a:t>Confiscation under </a:t>
            </a:r>
            <a:r>
              <a:rPr lang="en-US" sz="4000" b="1" dirty="0">
                <a:solidFill>
                  <a:srgbClr val="26849A"/>
                </a:solidFill>
              </a:rPr>
              <a:t>Greek law: </a:t>
            </a:r>
            <a:r>
              <a:rPr lang="en-US" sz="4000" b="1" dirty="0" smtClean="0">
                <a:solidFill>
                  <a:srgbClr val="26849A"/>
                </a:solidFill>
              </a:rPr>
              <a:t/>
            </a:r>
            <a:br>
              <a:rPr lang="en-US" sz="4000" b="1" dirty="0" smtClean="0">
                <a:solidFill>
                  <a:srgbClr val="26849A"/>
                </a:solidFill>
              </a:rPr>
            </a:br>
            <a:r>
              <a:rPr lang="en-US" sz="4000" b="1" dirty="0" smtClean="0">
                <a:solidFill>
                  <a:srgbClr val="26849A"/>
                </a:solidFill>
              </a:rPr>
              <a:t>An </a:t>
            </a:r>
            <a:r>
              <a:rPr lang="en-US" sz="4000" b="1" dirty="0">
                <a:solidFill>
                  <a:srgbClr val="26849A"/>
                </a:solidFill>
              </a:rPr>
              <a:t>overview of the </a:t>
            </a:r>
            <a:r>
              <a:rPr lang="en-US" sz="4000" b="1" dirty="0" smtClean="0">
                <a:solidFill>
                  <a:srgbClr val="26849A"/>
                </a:solidFill>
              </a:rPr>
              <a:t>substantive criminal </a:t>
            </a:r>
            <a:r>
              <a:rPr lang="en-US" sz="4000" b="1" dirty="0">
                <a:solidFill>
                  <a:srgbClr val="26849A"/>
                </a:solidFill>
              </a:rPr>
              <a:t>law provisions</a:t>
            </a:r>
            <a:r>
              <a:rPr lang="en-US" sz="4000" dirty="0">
                <a:solidFill>
                  <a:srgbClr val="26849A"/>
                </a:solidFill>
              </a:rPr>
              <a:t/>
            </a:r>
            <a:br>
              <a:rPr lang="en-US" sz="4000" dirty="0">
                <a:solidFill>
                  <a:srgbClr val="26849A"/>
                </a:solidFill>
              </a:rPr>
            </a:br>
            <a:endParaRPr lang="el-GR" sz="6600" dirty="0">
              <a:solidFill>
                <a:srgbClr val="26849A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657597" y="3748666"/>
            <a:ext cx="7837719" cy="3713161"/>
          </a:xfrm>
        </p:spPr>
        <p:txBody>
          <a:bodyPr>
            <a:normAutofit/>
          </a:bodyPr>
          <a:lstStyle/>
          <a:p>
            <a:r>
              <a:rPr lang="el-GR" sz="3200" dirty="0"/>
              <a:t/>
            </a:r>
            <a:br>
              <a:rPr lang="el-GR" sz="3200" dirty="0"/>
            </a:br>
            <a:endParaRPr lang="el-GR" sz="3200" dirty="0"/>
          </a:p>
          <a:p>
            <a:endParaRPr lang="el-GR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729656" y="413926"/>
            <a:ext cx="7285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err="1" smtClean="0">
                <a:solidFill>
                  <a:srgbClr val="26849A"/>
                </a:solidFill>
                <a:cs typeface="Adobe Arabic" panose="02040503050201020203" pitchFamily="18" charset="-78"/>
              </a:rPr>
              <a:t>Nikoletta</a:t>
            </a:r>
            <a:r>
              <a:rPr lang="en-US" sz="2400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 </a:t>
            </a:r>
            <a:r>
              <a:rPr lang="en-US" sz="2400" b="1" dirty="0" err="1" smtClean="0">
                <a:solidFill>
                  <a:srgbClr val="26849A"/>
                </a:solidFill>
                <a:cs typeface="Adobe Arabic" panose="02040503050201020203" pitchFamily="18" charset="-78"/>
              </a:rPr>
              <a:t>Karaliota</a:t>
            </a:r>
            <a:endParaRPr lang="en-US" sz="2400" b="1" dirty="0">
              <a:solidFill>
                <a:srgbClr val="26849A"/>
              </a:solidFill>
              <a:cs typeface="Adobe Arabic" panose="02040503050201020203" pitchFamily="18" charset="-78"/>
            </a:endParaRPr>
          </a:p>
          <a:p>
            <a:pPr algn="r"/>
            <a:r>
              <a:rPr lang="en-GB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PhD Candidate</a:t>
            </a:r>
            <a:r>
              <a:rPr lang="en-US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*</a:t>
            </a:r>
            <a:r>
              <a:rPr lang="en-GB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 </a:t>
            </a:r>
            <a:r>
              <a:rPr lang="el-GR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, </a:t>
            </a:r>
            <a:r>
              <a:rPr lang="en-GB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Faculty</a:t>
            </a:r>
            <a:r>
              <a:rPr lang="el-GR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 </a:t>
            </a:r>
            <a:r>
              <a:rPr lang="en-US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of Law</a:t>
            </a:r>
            <a:r>
              <a:rPr lang="en-GB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 - </a:t>
            </a:r>
            <a:r>
              <a:rPr lang="en-GB" b="1" dirty="0">
                <a:solidFill>
                  <a:srgbClr val="26849A"/>
                </a:solidFill>
                <a:cs typeface="Adobe Arabic" panose="02040503050201020203" pitchFamily="18" charset="-78"/>
              </a:rPr>
              <a:t>Aristotle University of </a:t>
            </a:r>
            <a:r>
              <a:rPr lang="en-GB" b="1" dirty="0" smtClean="0">
                <a:solidFill>
                  <a:srgbClr val="26849A"/>
                </a:solidFill>
                <a:cs typeface="Adobe Arabic" panose="02040503050201020203" pitchFamily="18" charset="-78"/>
              </a:rPr>
              <a:t>Thessaloniki</a:t>
            </a:r>
          </a:p>
          <a:p>
            <a:pPr algn="r"/>
            <a:r>
              <a:rPr lang="en-GB" dirty="0">
                <a:hlinkClick r:id="rId3"/>
              </a:rPr>
              <a:t>nkaraliota@law.auth.gr</a:t>
            </a:r>
            <a:endParaRPr lang="el-GR" b="1" dirty="0">
              <a:solidFill>
                <a:srgbClr val="26849A"/>
              </a:solidFill>
              <a:cs typeface="Adobe Arabic" panose="02040503050201020203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218" y="5843774"/>
            <a:ext cx="64596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*PhD Thesis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funded by the General Secretariat for Research and Technology (GSRT) and the Hellenic Foundation for Research and Innovation (HFRI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l-G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2229" y="4559197"/>
            <a:ext cx="7758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Confiscation of Criminal Assets: European and National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Perspectives</a:t>
            </a:r>
          </a:p>
          <a:p>
            <a:pPr algn="ctr"/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28</a:t>
            </a:r>
            <a:r>
              <a:rPr lang="en-US" sz="2000" b="1" baseline="30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th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of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June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2018</a:t>
            </a:r>
          </a:p>
          <a:p>
            <a:pPr algn="ctr"/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Aula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Magna, </a:t>
            </a:r>
            <a:r>
              <a:rPr lang="en-US" sz="2000" b="1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Babeş-Bolyai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University, Cluj-Napoca</a:t>
            </a:r>
            <a:r>
              <a:rPr lang="vi-VN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 </a:t>
            </a:r>
            <a:endParaRPr lang="el-GR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841" y="5822118"/>
            <a:ext cx="3123106" cy="86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545" y="5822118"/>
            <a:ext cx="1770006" cy="76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19" y="382007"/>
            <a:ext cx="3066082" cy="998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2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103586"/>
            <a:ext cx="10515600" cy="219140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26849A"/>
                </a:solidFill>
              </a:rPr>
              <a:t>ΙΙ</a:t>
            </a:r>
            <a:r>
              <a:rPr lang="en-US" b="1" dirty="0">
                <a:solidFill>
                  <a:srgbClr val="26849A"/>
                </a:solidFill>
              </a:rPr>
              <a:t>I</a:t>
            </a:r>
            <a:r>
              <a:rPr lang="en-US" b="1" dirty="0" smtClean="0">
                <a:solidFill>
                  <a:srgbClr val="26849A"/>
                </a:solidFill>
              </a:rPr>
              <a:t>. </a:t>
            </a:r>
            <a:r>
              <a:rPr lang="en-US" b="1" dirty="0">
                <a:solidFill>
                  <a:srgbClr val="26849A"/>
                </a:solidFill>
              </a:rPr>
              <a:t>Hierarchy in confiscation as an ancillary penalty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3783725"/>
            <a:ext cx="10515600" cy="230592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4000" b="1" dirty="0"/>
              <a:t>objective scope</a:t>
            </a:r>
            <a:r>
              <a:rPr lang="en-US" sz="4000" dirty="0"/>
              <a:t> </a:t>
            </a:r>
            <a:endParaRPr lang="en-US" sz="4000" dirty="0" smtClean="0"/>
          </a:p>
          <a:p>
            <a:endParaRPr lang="en-US" sz="4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classification </a:t>
            </a:r>
            <a:r>
              <a:rPr lang="en-US" sz="4000" b="1" dirty="0"/>
              <a:t>of different confiscation </a:t>
            </a:r>
            <a:r>
              <a:rPr lang="en-US" sz="4000" b="1" dirty="0" smtClean="0"/>
              <a:t>forms</a:t>
            </a:r>
            <a:endParaRPr lang="el-GR" sz="4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802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331077"/>
            <a:ext cx="10515600" cy="851337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rgbClr val="26849A"/>
                </a:solidFill>
              </a:rPr>
              <a:t>Hierarchy in confiscation as an ancillary </a:t>
            </a:r>
            <a:r>
              <a:rPr lang="en-US" sz="3800" b="1" dirty="0" smtClean="0">
                <a:solidFill>
                  <a:srgbClr val="26849A"/>
                </a:solidFill>
              </a:rPr>
              <a:t>penalty</a:t>
            </a:r>
            <a:endParaRPr lang="el-GR" sz="3800" dirty="0">
              <a:solidFill>
                <a:srgbClr val="DF1361"/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1450429"/>
            <a:ext cx="10515600" cy="48400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7000" b="1" dirty="0" smtClean="0"/>
              <a:t>1.  Immediate confiscation</a:t>
            </a:r>
            <a:r>
              <a:rPr lang="en-US" sz="7000" b="1" dirty="0"/>
              <a:t/>
            </a:r>
            <a:br>
              <a:rPr lang="en-US" sz="7000" b="1" dirty="0"/>
            </a:br>
            <a:r>
              <a:rPr lang="en-US" sz="7000" b="1" dirty="0" smtClean="0"/>
              <a:t>2. </a:t>
            </a:r>
            <a:r>
              <a:rPr lang="en-US" sz="7000" b="1" dirty="0"/>
              <a:t>Alternate confiscation</a:t>
            </a:r>
            <a:br>
              <a:rPr lang="en-US" sz="7000" b="1" dirty="0"/>
            </a:br>
            <a:r>
              <a:rPr lang="en-US" sz="7000" b="1" dirty="0" smtClean="0"/>
              <a:t>3. Third-party </a:t>
            </a:r>
            <a:r>
              <a:rPr lang="en-US" sz="7000" b="1" dirty="0"/>
              <a:t>confiscation</a:t>
            </a:r>
            <a:r>
              <a:rPr lang="el-GR" sz="7000" dirty="0"/>
              <a:t/>
            </a:r>
            <a:br>
              <a:rPr lang="el-GR" sz="7000" dirty="0"/>
            </a:br>
            <a:r>
              <a:rPr lang="en-US" sz="7000" b="1" dirty="0" smtClean="0"/>
              <a:t>4. Imposition </a:t>
            </a:r>
            <a:r>
              <a:rPr lang="en-US" sz="7000" b="1" dirty="0"/>
              <a:t>of pecuniary sentence</a:t>
            </a:r>
            <a:r>
              <a:rPr lang="el-GR" sz="3800" dirty="0"/>
              <a:t/>
            </a:r>
            <a:br>
              <a:rPr lang="el-GR" sz="3800" dirty="0"/>
            </a:br>
            <a:r>
              <a:rPr lang="en-US" sz="3800" b="1" dirty="0"/>
              <a:t/>
            </a:r>
            <a:br>
              <a:rPr lang="en-US" sz="3800" b="1" dirty="0"/>
            </a:br>
            <a:endParaRPr lang="el-GR" sz="3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11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28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882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rgbClr val="26849A"/>
                </a:solidFill>
              </a:rPr>
              <a:t>1. Immediate confiscation: the </a:t>
            </a:r>
            <a:r>
              <a:rPr lang="en-US" sz="3800" b="1" dirty="0" err="1">
                <a:solidFill>
                  <a:srgbClr val="26849A"/>
                </a:solidFill>
              </a:rPr>
              <a:t>stricto</a:t>
            </a:r>
            <a:r>
              <a:rPr lang="en-US" sz="3800" b="1" dirty="0">
                <a:solidFill>
                  <a:srgbClr val="26849A"/>
                </a:solidFill>
              </a:rPr>
              <a:t> </a:t>
            </a:r>
            <a:r>
              <a:rPr lang="en-US" sz="3800" b="1" dirty="0" err="1">
                <a:solidFill>
                  <a:srgbClr val="26849A"/>
                </a:solidFill>
              </a:rPr>
              <a:t>sensu</a:t>
            </a:r>
            <a:r>
              <a:rPr lang="en-US" sz="3800" b="1" dirty="0">
                <a:solidFill>
                  <a:srgbClr val="26849A"/>
                </a:solidFill>
              </a:rPr>
              <a:t> objects or assets under confiscation</a:t>
            </a:r>
            <a:endParaRPr lang="el-GR" sz="3800" b="1" dirty="0">
              <a:solidFill>
                <a:srgbClr val="26849A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450428"/>
            <a:ext cx="10150366" cy="4726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objective scope </a:t>
            </a:r>
            <a:r>
              <a:rPr lang="en-US" sz="3200" dirty="0"/>
              <a:t>of confiscation covers </a:t>
            </a:r>
            <a:r>
              <a:rPr lang="en-US" sz="3200" b="1" i="1" dirty="0">
                <a:solidFill>
                  <a:srgbClr val="C00000"/>
                </a:solidFill>
              </a:rPr>
              <a:t>objects</a:t>
            </a:r>
            <a:r>
              <a:rPr lang="en-US" sz="3200" i="1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or </a:t>
            </a:r>
            <a:r>
              <a:rPr lang="en-US" sz="3200" b="1" i="1" dirty="0">
                <a:solidFill>
                  <a:srgbClr val="C00000"/>
                </a:solidFill>
              </a:rPr>
              <a:t>assets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which </a:t>
            </a:r>
            <a:r>
              <a:rPr lang="en-US" sz="3200" dirty="0" smtClean="0"/>
              <a:t>are: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</a:rPr>
              <a:t>(a) </a:t>
            </a:r>
            <a:r>
              <a:rPr lang="en-US" sz="3200" dirty="0"/>
              <a:t>“</a:t>
            </a:r>
            <a:r>
              <a:rPr lang="en-US" sz="3200" b="1" i="1" dirty="0">
                <a:solidFill>
                  <a:srgbClr val="C00000"/>
                </a:solidFill>
              </a:rPr>
              <a:t>proceeds of felonies or intentional misdemeanors</a:t>
            </a:r>
            <a:r>
              <a:rPr lang="en-US" sz="3200" dirty="0"/>
              <a:t>”,</a:t>
            </a:r>
            <a:endParaRPr lang="el-GR" sz="3200" dirty="0"/>
          </a:p>
          <a:p>
            <a:pPr marL="0" indent="0">
              <a:buNone/>
            </a:pPr>
            <a:r>
              <a:rPr lang="en-US" sz="3200" dirty="0" smtClean="0"/>
              <a:t>         - </a:t>
            </a:r>
            <a:r>
              <a:rPr lang="en-US" sz="3200" dirty="0"/>
              <a:t>their </a:t>
            </a:r>
            <a:r>
              <a:rPr lang="en-US" sz="3200" b="1" i="1" dirty="0">
                <a:solidFill>
                  <a:srgbClr val="C00000"/>
                </a:solidFill>
              </a:rPr>
              <a:t>price</a:t>
            </a:r>
            <a:r>
              <a:rPr lang="en-US" sz="3200" dirty="0"/>
              <a:t>, and</a:t>
            </a:r>
            <a:endParaRPr lang="el-GR" sz="3200" dirty="0"/>
          </a:p>
          <a:p>
            <a:pPr marL="0" indent="0">
              <a:buNone/>
            </a:pPr>
            <a:r>
              <a:rPr lang="en-US" sz="3200" dirty="0" smtClean="0"/>
              <a:t>          - </a:t>
            </a:r>
            <a:r>
              <a:rPr lang="en-US" sz="3200" dirty="0"/>
              <a:t>whatever was </a:t>
            </a:r>
            <a:r>
              <a:rPr lang="en-US" sz="3200" b="1" i="1" dirty="0">
                <a:solidFill>
                  <a:srgbClr val="C00000"/>
                </a:solidFill>
              </a:rPr>
              <a:t>directly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or </a:t>
            </a:r>
            <a:r>
              <a:rPr lang="en-US" sz="3200" b="1" i="1" dirty="0">
                <a:solidFill>
                  <a:srgbClr val="C00000"/>
                </a:solidFill>
              </a:rPr>
              <a:t>indirectly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acquired through such proceeds,</a:t>
            </a:r>
            <a:endParaRPr lang="el-GR" sz="3200" dirty="0"/>
          </a:p>
          <a:p>
            <a:pPr marL="0" indent="0">
              <a:buNone/>
            </a:pPr>
            <a:r>
              <a:rPr lang="en-US" sz="3200" dirty="0" smtClean="0"/>
              <a:t> </a:t>
            </a:r>
            <a:r>
              <a:rPr lang="en-US" sz="3200" b="1" dirty="0">
                <a:solidFill>
                  <a:srgbClr val="C00000"/>
                </a:solidFill>
              </a:rPr>
              <a:t>(b) </a:t>
            </a:r>
            <a:r>
              <a:rPr lang="en-US" sz="3200" b="1" i="1" dirty="0">
                <a:solidFill>
                  <a:srgbClr val="C00000"/>
                </a:solidFill>
              </a:rPr>
              <a:t>instruments of the </a:t>
            </a:r>
            <a:r>
              <a:rPr lang="en-US" sz="3200" b="1" i="1" dirty="0" smtClean="0">
                <a:solidFill>
                  <a:srgbClr val="C00000"/>
                </a:solidFill>
              </a:rPr>
              <a:t>crime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endParaRPr lang="el-GR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200" dirty="0"/>
              <a:t>(</a:t>
            </a:r>
            <a:r>
              <a:rPr lang="en-US" sz="3200" i="1" dirty="0"/>
              <a:t>article 76 </a:t>
            </a:r>
            <a:r>
              <a:rPr lang="en-US" sz="3200" i="1" dirty="0" err="1"/>
              <a:t>para</a:t>
            </a:r>
            <a:r>
              <a:rPr lang="en-US" sz="3200" i="1" dirty="0"/>
              <a:t> 1 GPC</a:t>
            </a:r>
            <a:r>
              <a:rPr lang="en-US" sz="3200" dirty="0" smtClean="0"/>
              <a:t>)</a:t>
            </a:r>
          </a:p>
          <a:p>
            <a:pPr marL="0" indent="0">
              <a:buNone/>
            </a:pPr>
            <a:endParaRPr lang="el-GR" sz="3200" dirty="0"/>
          </a:p>
          <a:p>
            <a:pPr marL="0" indent="0" algn="just">
              <a:buNone/>
            </a:pPr>
            <a:endParaRPr lang="el-GR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12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9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513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26849A"/>
                </a:solidFill>
              </a:rPr>
              <a:t>Immediate confiscation</a:t>
            </a:r>
            <a:endParaRPr lang="el-GR" sz="4000" b="1" dirty="0">
              <a:solidFill>
                <a:srgbClr val="26849A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dirty="0"/>
              <a:t>when objects or assets under confiscation </a:t>
            </a:r>
            <a:r>
              <a:rPr lang="en-US" sz="3500" dirty="0" smtClean="0"/>
              <a:t>are</a:t>
            </a:r>
          </a:p>
          <a:p>
            <a:pPr marL="0" indent="0">
              <a:buNone/>
            </a:pPr>
            <a:r>
              <a:rPr lang="en-US" sz="3500" b="1" dirty="0" smtClean="0">
                <a:solidFill>
                  <a:srgbClr val="C00000"/>
                </a:solidFill>
              </a:rPr>
              <a:t>intermingled</a:t>
            </a:r>
            <a:r>
              <a:rPr lang="en-US" sz="3500" b="1" dirty="0" smtClean="0"/>
              <a:t> </a:t>
            </a:r>
            <a:r>
              <a:rPr lang="en-US" sz="3500" dirty="0"/>
              <a:t>with property acquired </a:t>
            </a:r>
            <a:r>
              <a:rPr lang="en-US" sz="3500" dirty="0" smtClean="0"/>
              <a:t>legitimately …</a:t>
            </a:r>
          </a:p>
          <a:p>
            <a:pPr marL="0" indent="0">
              <a:buNone/>
            </a:pPr>
            <a:endParaRPr lang="en-US" sz="3500" b="1" dirty="0"/>
          </a:p>
          <a:p>
            <a:pPr marL="0" indent="0" algn="r">
              <a:buNone/>
            </a:pPr>
            <a:r>
              <a:rPr lang="en-US" sz="3500" dirty="0" smtClean="0"/>
              <a:t>the </a:t>
            </a:r>
            <a:r>
              <a:rPr lang="en-US" sz="3500" dirty="0"/>
              <a:t>said property is subject to confiscation </a:t>
            </a:r>
            <a:r>
              <a:rPr lang="en-US" sz="3500" b="1" dirty="0">
                <a:solidFill>
                  <a:srgbClr val="C00000"/>
                </a:solidFill>
              </a:rPr>
              <a:t>up to the specified value of the mixed objects</a:t>
            </a:r>
            <a:endParaRPr lang="el-GR" sz="35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13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964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472966"/>
            <a:ext cx="10515600" cy="1450427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26849A"/>
                </a:solidFill>
              </a:rPr>
              <a:t>2. Alternate confiscation</a:t>
            </a:r>
            <a:endParaRPr lang="el-GR" sz="5400" b="1" dirty="0">
              <a:solidFill>
                <a:srgbClr val="26849A"/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2049517"/>
            <a:ext cx="10515600" cy="404013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4400" dirty="0">
                <a:solidFill>
                  <a:schemeClr val="tx1"/>
                </a:solidFill>
              </a:rPr>
              <a:t>If the above objects or assets </a:t>
            </a:r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b="1" dirty="0" smtClean="0">
                <a:solidFill>
                  <a:srgbClr val="C00000"/>
                </a:solidFill>
              </a:rPr>
              <a:t>no </a:t>
            </a:r>
            <a:r>
              <a:rPr lang="en-US" sz="4400" b="1" dirty="0">
                <a:solidFill>
                  <a:srgbClr val="C00000"/>
                </a:solidFill>
              </a:rPr>
              <a:t>longer exist or remain unfound</a:t>
            </a:r>
            <a:r>
              <a:rPr lang="en-US" sz="4400" dirty="0">
                <a:solidFill>
                  <a:srgbClr val="C00000"/>
                </a:solidFill>
              </a:rPr>
              <a:t>, </a:t>
            </a:r>
            <a:endParaRPr lang="en-US" sz="4400" dirty="0" smtClean="0">
              <a:solidFill>
                <a:srgbClr val="C00000"/>
              </a:solidFill>
            </a:endParaRPr>
          </a:p>
          <a:p>
            <a:r>
              <a:rPr lang="en-US" sz="4400" dirty="0" smtClean="0">
                <a:solidFill>
                  <a:schemeClr val="tx1"/>
                </a:solidFill>
              </a:rPr>
              <a:t>the </a:t>
            </a:r>
            <a:r>
              <a:rPr lang="en-US" sz="4400" dirty="0">
                <a:solidFill>
                  <a:schemeClr val="tx1"/>
                </a:solidFill>
              </a:rPr>
              <a:t>court </a:t>
            </a:r>
            <a:r>
              <a:rPr lang="en-US" sz="4400" b="1" i="1" dirty="0">
                <a:solidFill>
                  <a:srgbClr val="C00000"/>
                </a:solidFill>
              </a:rPr>
              <a:t>may</a:t>
            </a:r>
            <a:r>
              <a:rPr lang="en-US" sz="4400" i="1" dirty="0"/>
              <a:t> </a:t>
            </a:r>
            <a:r>
              <a:rPr lang="en-US" sz="4400" dirty="0">
                <a:solidFill>
                  <a:srgbClr val="C00000"/>
                </a:solidFill>
              </a:rPr>
              <a:t>impose </a:t>
            </a:r>
            <a:r>
              <a:rPr lang="en-US" sz="4400" dirty="0" smtClean="0">
                <a:solidFill>
                  <a:srgbClr val="C00000"/>
                </a:solidFill>
              </a:rPr>
              <a:t>confiscation </a:t>
            </a:r>
            <a:r>
              <a:rPr lang="en-US" sz="4400" dirty="0">
                <a:solidFill>
                  <a:srgbClr val="C00000"/>
                </a:solidFill>
              </a:rPr>
              <a:t>upon assets of equal value belonging to the </a:t>
            </a:r>
            <a:r>
              <a:rPr lang="en-US" sz="4400" dirty="0" smtClean="0">
                <a:solidFill>
                  <a:srgbClr val="C00000"/>
                </a:solidFill>
              </a:rPr>
              <a:t>offender</a:t>
            </a:r>
            <a:endParaRPr lang="el-GR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14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996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26849A"/>
                </a:solidFill>
              </a:rPr>
              <a:t>3. </a:t>
            </a:r>
            <a:r>
              <a:rPr lang="en-US" sz="5300" b="1" dirty="0" smtClean="0">
                <a:solidFill>
                  <a:srgbClr val="26849A"/>
                </a:solidFill>
              </a:rPr>
              <a:t>Third-party</a:t>
            </a:r>
            <a:r>
              <a:rPr lang="en-US" sz="6000" b="1" dirty="0" smtClean="0">
                <a:solidFill>
                  <a:srgbClr val="26849A"/>
                </a:solidFill>
              </a:rPr>
              <a:t> confiscation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as an alternative</a:t>
            </a:r>
          </a:p>
          <a:p>
            <a:pPr marL="0" indent="0">
              <a:buNone/>
            </a:pPr>
            <a:endParaRPr lang="en-US" sz="3600" u="sng" dirty="0" smtClean="0"/>
          </a:p>
          <a:p>
            <a:pPr marL="0" indent="0">
              <a:buNone/>
            </a:pPr>
            <a:r>
              <a:rPr lang="en-US" sz="4000" b="1" u="sng" dirty="0" smtClean="0">
                <a:solidFill>
                  <a:srgbClr val="C00000"/>
                </a:solidFill>
              </a:rPr>
              <a:t>only </a:t>
            </a:r>
            <a:r>
              <a:rPr lang="en-US" sz="4000" b="1" u="sng" dirty="0">
                <a:solidFill>
                  <a:srgbClr val="C00000"/>
                </a:solidFill>
              </a:rPr>
              <a:t>when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dirty="0"/>
              <a:t>it is </a:t>
            </a:r>
            <a:r>
              <a:rPr lang="en-US" sz="4000" dirty="0">
                <a:solidFill>
                  <a:srgbClr val="C00000"/>
                </a:solidFill>
              </a:rPr>
              <a:t>impossible to enforce </a:t>
            </a:r>
            <a:r>
              <a:rPr lang="en-US" sz="4000" dirty="0"/>
              <a:t>either </a:t>
            </a:r>
            <a:r>
              <a:rPr lang="en-US" sz="4000" dirty="0">
                <a:solidFill>
                  <a:srgbClr val="C00000"/>
                </a:solidFill>
              </a:rPr>
              <a:t>direct confiscation against the perpetrator </a:t>
            </a:r>
            <a:r>
              <a:rPr lang="en-US" sz="4000" dirty="0"/>
              <a:t>on the tradeoff of the exchange or alternate confiscation </a:t>
            </a:r>
            <a:endParaRPr lang="en-US" sz="4000" dirty="0" smtClean="0"/>
          </a:p>
          <a:p>
            <a:pPr marL="0" indent="0">
              <a:buNone/>
            </a:pPr>
            <a:r>
              <a:rPr lang="en-US" sz="3600" dirty="0" smtClean="0"/>
              <a:t>(</a:t>
            </a:r>
            <a:r>
              <a:rPr lang="en-US" sz="3600" dirty="0"/>
              <a:t>Article 76 </a:t>
            </a:r>
            <a:r>
              <a:rPr lang="en-US" sz="3600" dirty="0" err="1"/>
              <a:t>para</a:t>
            </a:r>
            <a:r>
              <a:rPr lang="en-US" sz="3600" dirty="0"/>
              <a:t> 5 GPC</a:t>
            </a:r>
            <a:r>
              <a:rPr lang="en-US" sz="3600" dirty="0" smtClean="0"/>
              <a:t>)</a:t>
            </a:r>
            <a:endParaRPr lang="en-GB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15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845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88" y="401201"/>
            <a:ext cx="10515600" cy="1080758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26849A"/>
                </a:solidFill>
              </a:rPr>
              <a:t>Third-party confiscation</a:t>
            </a:r>
            <a:endParaRPr lang="el-GR" sz="5400" dirty="0">
              <a:solidFill>
                <a:srgbClr val="26849A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92317"/>
            <a:ext cx="10515600" cy="449733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900" dirty="0">
                <a:solidFill>
                  <a:schemeClr val="tx1"/>
                </a:solidFill>
              </a:rPr>
              <a:t>conditions:</a:t>
            </a:r>
            <a:endParaRPr lang="el-GR" sz="3900" dirty="0">
              <a:solidFill>
                <a:schemeClr val="tx1"/>
              </a:solidFill>
            </a:endParaRPr>
          </a:p>
          <a:p>
            <a:r>
              <a:rPr lang="en-US" sz="3900" dirty="0">
                <a:solidFill>
                  <a:schemeClr val="tx1"/>
                </a:solidFill>
              </a:rPr>
              <a:t>(A) if the objects or assets were </a:t>
            </a:r>
            <a:r>
              <a:rPr lang="en-US" sz="3900" i="1" dirty="0">
                <a:solidFill>
                  <a:schemeClr val="tx1"/>
                </a:solidFill>
              </a:rPr>
              <a:t>transferred, directly or indirectly, from the offender to the third party </a:t>
            </a:r>
            <a:r>
              <a:rPr lang="en-US" sz="3900" dirty="0">
                <a:solidFill>
                  <a:schemeClr val="tx1"/>
                </a:solidFill>
              </a:rPr>
              <a:t>or</a:t>
            </a:r>
            <a:r>
              <a:rPr lang="en-US" sz="3900" i="1" dirty="0">
                <a:solidFill>
                  <a:schemeClr val="tx1"/>
                </a:solidFill>
              </a:rPr>
              <a:t> acquired by the latter </a:t>
            </a:r>
            <a:r>
              <a:rPr lang="en-US" sz="3900" dirty="0">
                <a:solidFill>
                  <a:schemeClr val="tx1"/>
                </a:solidFill>
              </a:rPr>
              <a:t>or</a:t>
            </a:r>
            <a:r>
              <a:rPr lang="en-US" sz="3900" i="1" dirty="0">
                <a:solidFill>
                  <a:schemeClr val="tx1"/>
                </a:solidFill>
              </a:rPr>
              <a:t> otherwise</a:t>
            </a:r>
            <a:r>
              <a:rPr lang="en-US" sz="3900" dirty="0">
                <a:solidFill>
                  <a:schemeClr val="tx1"/>
                </a:solidFill>
              </a:rPr>
              <a:t>, and</a:t>
            </a:r>
            <a:endParaRPr lang="el-GR" sz="3900" dirty="0">
              <a:solidFill>
                <a:schemeClr val="tx1"/>
              </a:solidFill>
            </a:endParaRPr>
          </a:p>
          <a:p>
            <a:r>
              <a:rPr lang="en-US" sz="3900" dirty="0">
                <a:solidFill>
                  <a:schemeClr val="tx1"/>
                </a:solidFill>
              </a:rPr>
              <a:t>(B) during </a:t>
            </a:r>
            <a:r>
              <a:rPr lang="en-US" sz="3900" i="1" dirty="0">
                <a:solidFill>
                  <a:schemeClr val="tx1"/>
                </a:solidFill>
              </a:rPr>
              <a:t>asset acquisition</a:t>
            </a:r>
            <a:r>
              <a:rPr lang="en-US" sz="3900" dirty="0">
                <a:solidFill>
                  <a:schemeClr val="tx1"/>
                </a:solidFill>
              </a:rPr>
              <a:t>, the third party was aware that (i) they might be criminal proceeds, and (ii) the transfer was carried out to prevent </a:t>
            </a:r>
            <a:r>
              <a:rPr lang="en-US" sz="3900" dirty="0" smtClean="0">
                <a:solidFill>
                  <a:schemeClr val="tx1"/>
                </a:solidFill>
              </a:rPr>
              <a:t>confiscation.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900" dirty="0" smtClean="0">
                <a:solidFill>
                  <a:schemeClr val="tx1"/>
                </a:solidFill>
              </a:rPr>
              <a:t>transposition of Article </a:t>
            </a:r>
            <a:r>
              <a:rPr lang="en-US" sz="3900" dirty="0">
                <a:solidFill>
                  <a:schemeClr val="tx1"/>
                </a:solidFill>
              </a:rPr>
              <a:t>6 </a:t>
            </a:r>
            <a:r>
              <a:rPr lang="en-US" sz="3900" dirty="0" smtClean="0">
                <a:solidFill>
                  <a:schemeClr val="tx1"/>
                </a:solidFill>
              </a:rPr>
              <a:t>Directive </a:t>
            </a:r>
            <a:r>
              <a:rPr lang="en-US" sz="3900" dirty="0">
                <a:solidFill>
                  <a:schemeClr val="tx1"/>
                </a:solidFill>
              </a:rPr>
              <a:t>2014/42/EU</a:t>
            </a:r>
            <a:endParaRPr lang="el-GR" sz="39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16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26849A"/>
                </a:solidFill>
              </a:rPr>
              <a:t>4.  Imposition of pecuniary sentence</a:t>
            </a:r>
            <a:endParaRPr lang="el-GR" sz="4800" b="1" dirty="0">
              <a:solidFill>
                <a:srgbClr val="26849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17</a:t>
            </a:fld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876097"/>
            <a:ext cx="1016821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If direct </a:t>
            </a:r>
            <a:r>
              <a:rPr lang="en-US" sz="4000" i="1" dirty="0"/>
              <a:t>or</a:t>
            </a:r>
            <a:r>
              <a:rPr lang="en-US" sz="4000" dirty="0"/>
              <a:t> alternate </a:t>
            </a:r>
            <a:r>
              <a:rPr lang="en-US" sz="4000" i="1" dirty="0"/>
              <a:t>or</a:t>
            </a:r>
            <a:r>
              <a:rPr lang="en-US" sz="4000" dirty="0"/>
              <a:t> third-party confiscation of objects or assets is </a:t>
            </a:r>
            <a:r>
              <a:rPr lang="en-US" sz="4000" dirty="0" smtClean="0"/>
              <a:t>impossible, </a:t>
            </a:r>
            <a:r>
              <a:rPr lang="en-US" sz="4000" dirty="0"/>
              <a:t>the court </a:t>
            </a:r>
            <a:r>
              <a:rPr lang="en-US" sz="4000" b="1" dirty="0"/>
              <a:t>may </a:t>
            </a:r>
            <a:r>
              <a:rPr lang="en-US" sz="4000" dirty="0"/>
              <a:t>impose </a:t>
            </a:r>
            <a:r>
              <a:rPr lang="en-US" sz="40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a pecuniary sentence </a:t>
            </a:r>
            <a:r>
              <a:rPr lang="en-US" sz="4000" dirty="0"/>
              <a:t>on the offender </a:t>
            </a:r>
            <a:r>
              <a:rPr lang="en-US" sz="40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up to the amount corresponding to the value of said property </a:t>
            </a:r>
          </a:p>
          <a:p>
            <a:pPr algn="just"/>
            <a:r>
              <a:rPr lang="en-US" sz="3200" dirty="0" smtClean="0"/>
              <a:t>(</a:t>
            </a:r>
            <a:r>
              <a:rPr lang="en-US" sz="3200" dirty="0"/>
              <a:t>Article 76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smtClean="0"/>
              <a:t>4 GPC ).</a:t>
            </a:r>
            <a:endParaRPr lang="el-GR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642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299546"/>
            <a:ext cx="10148778" cy="1340068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26849A"/>
                </a:solidFill>
              </a:rPr>
              <a:t>Restrictions on confiscation </a:t>
            </a:r>
            <a:r>
              <a:rPr lang="en-US" sz="4400" b="1" dirty="0" smtClean="0">
                <a:solidFill>
                  <a:srgbClr val="26849A"/>
                </a:solidFill>
              </a:rPr>
              <a:t>– </a:t>
            </a:r>
            <a:br>
              <a:rPr lang="en-US" sz="4400" b="1" dirty="0" smtClean="0">
                <a:solidFill>
                  <a:srgbClr val="26849A"/>
                </a:solidFill>
              </a:rPr>
            </a:br>
            <a:r>
              <a:rPr lang="en-US" sz="4400" b="1" dirty="0" smtClean="0">
                <a:solidFill>
                  <a:srgbClr val="26849A"/>
                </a:solidFill>
              </a:rPr>
              <a:t>The </a:t>
            </a:r>
            <a:r>
              <a:rPr lang="en-US" sz="4400" b="1" dirty="0">
                <a:solidFill>
                  <a:srgbClr val="26849A"/>
                </a:solidFill>
              </a:rPr>
              <a:t>proportionality principle</a:t>
            </a:r>
            <a:endParaRPr lang="el-GR" sz="4400" b="1" dirty="0">
              <a:solidFill>
                <a:srgbClr val="26849A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839788" y="1655380"/>
            <a:ext cx="10117246" cy="4666592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Restriction </a:t>
            </a:r>
            <a:r>
              <a:rPr lang="en-US" sz="2800" dirty="0"/>
              <a:t>on </a:t>
            </a:r>
            <a:r>
              <a:rPr lang="en-US" sz="2800" dirty="0" err="1"/>
              <a:t>imposability</a:t>
            </a:r>
            <a:r>
              <a:rPr lang="en-US" sz="2800" dirty="0"/>
              <a:t> of confiscation, based on </a:t>
            </a:r>
            <a:r>
              <a:rPr lang="en-US" sz="2800" dirty="0" smtClean="0"/>
              <a:t>the </a:t>
            </a:r>
            <a:r>
              <a:rPr lang="en-US" sz="2800" b="1" i="1" dirty="0">
                <a:solidFill>
                  <a:srgbClr val="C00000"/>
                </a:solidFill>
              </a:rPr>
              <a:t>proportionality </a:t>
            </a:r>
            <a:r>
              <a:rPr lang="en-US" sz="2800" b="1" i="1" dirty="0" smtClean="0">
                <a:solidFill>
                  <a:srgbClr val="C00000"/>
                </a:solidFill>
              </a:rPr>
              <a:t>principle</a:t>
            </a:r>
            <a:endParaRPr lang="en-US" sz="2800" dirty="0"/>
          </a:p>
          <a:p>
            <a:r>
              <a:rPr lang="en-US" sz="3200" dirty="0" smtClean="0"/>
              <a:t>	the </a:t>
            </a:r>
            <a:r>
              <a:rPr lang="en-US" sz="3200" dirty="0"/>
              <a:t>court may impose a </a:t>
            </a:r>
            <a:r>
              <a:rPr lang="en-US" sz="3200" i="1" dirty="0"/>
              <a:t>proportionate limited confiscation </a:t>
            </a:r>
            <a:r>
              <a:rPr lang="en-US" sz="3200" i="1" dirty="0" smtClean="0"/>
              <a:t>or</a:t>
            </a:r>
          </a:p>
          <a:p>
            <a:r>
              <a:rPr lang="en-US" sz="3200" i="1" dirty="0"/>
              <a:t>	</a:t>
            </a:r>
            <a:r>
              <a:rPr lang="en-US" sz="3200" dirty="0" smtClean="0"/>
              <a:t>impose </a:t>
            </a:r>
            <a:r>
              <a:rPr lang="en-US" sz="3200" i="1" dirty="0"/>
              <a:t>a </a:t>
            </a:r>
            <a:r>
              <a:rPr lang="en-US" sz="3200" i="1" dirty="0" smtClean="0"/>
              <a:t> pecuniary sentence </a:t>
            </a:r>
            <a:r>
              <a:rPr lang="en-US" sz="3200" dirty="0" smtClean="0"/>
              <a:t>(</a:t>
            </a:r>
            <a:r>
              <a:rPr lang="en-US" sz="3200" dirty="0"/>
              <a:t>Article 76 </a:t>
            </a:r>
            <a:r>
              <a:rPr lang="en-US" sz="3200" dirty="0" err="1"/>
              <a:t>para</a:t>
            </a:r>
            <a:r>
              <a:rPr lang="en-US" sz="3200" dirty="0"/>
              <a:t> 2 GPC).</a:t>
            </a:r>
            <a:endParaRPr lang="en-US" sz="3200" i="1" dirty="0" smtClean="0"/>
          </a:p>
          <a:p>
            <a:r>
              <a:rPr lang="en-US" sz="2800" i="1" dirty="0" smtClean="0"/>
              <a:t>	(Article </a:t>
            </a:r>
            <a:r>
              <a:rPr lang="en-US" sz="2800" i="1" dirty="0"/>
              <a:t>25 of the Greek </a:t>
            </a:r>
            <a:r>
              <a:rPr lang="en-US" sz="2800" i="1" dirty="0" smtClean="0"/>
              <a:t>Constitution)</a:t>
            </a:r>
          </a:p>
          <a:p>
            <a:endParaRPr lang="en-US" sz="2800" i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C00000"/>
                </a:solidFill>
              </a:rPr>
              <a:t>Constitutional restriction</a:t>
            </a:r>
            <a:r>
              <a:rPr lang="en-US" sz="2800" b="1" dirty="0" smtClean="0"/>
              <a:t>:</a:t>
            </a:r>
          </a:p>
          <a:p>
            <a:r>
              <a:rPr lang="en-US" sz="3200" dirty="0" smtClean="0"/>
              <a:t>Prohibition of general </a:t>
            </a:r>
            <a:r>
              <a:rPr lang="en-US" sz="3200" dirty="0"/>
              <a:t>confiscation (Article 7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smtClean="0"/>
              <a:t>3 </a:t>
            </a:r>
            <a:r>
              <a:rPr lang="en-US" sz="3200" i="1" dirty="0"/>
              <a:t>of the Greek Constitution</a:t>
            </a:r>
            <a:r>
              <a:rPr lang="en-US" sz="3200" dirty="0" smtClean="0"/>
              <a:t>).</a:t>
            </a:r>
            <a:endParaRPr lang="en-GB" sz="3200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18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70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26849A"/>
                </a:solidFill>
              </a:rPr>
              <a:t>Post-confiscation</a:t>
            </a:r>
            <a:endParaRPr lang="el-GR" sz="4400" b="1" dirty="0">
              <a:solidFill>
                <a:srgbClr val="26849A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19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4776952" y="945930"/>
            <a:ext cx="624314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  <a:p>
            <a:r>
              <a:rPr lang="en-US" sz="3200" dirty="0" smtClean="0"/>
              <a:t>Article 76 </a:t>
            </a:r>
            <a:r>
              <a:rPr lang="en-US" sz="3200" dirty="0" err="1" smtClean="0"/>
              <a:t>para</a:t>
            </a:r>
            <a:r>
              <a:rPr lang="en-US" sz="3200" dirty="0" smtClean="0"/>
              <a:t> 7 GPC </a:t>
            </a:r>
            <a:endParaRPr lang="el-GR" sz="3200" dirty="0" smtClean="0"/>
          </a:p>
          <a:p>
            <a:r>
              <a:rPr lang="en-US" sz="3200" dirty="0" smtClean="0"/>
              <a:t>successfully enables courts to decide whether confiscated property can be used in the public interest or for social purposes or to ensure victim indemnification, save from when issuing disposal orders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23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dirty="0" smtClean="0">
                <a:solidFill>
                  <a:srgbClr val="26849A"/>
                </a:solidFill>
              </a:rPr>
              <a:t/>
            </a:r>
            <a:br>
              <a:rPr lang="en-GB" sz="5400" dirty="0" smtClean="0">
                <a:solidFill>
                  <a:srgbClr val="26849A"/>
                </a:solidFill>
              </a:rPr>
            </a:br>
            <a:r>
              <a:rPr lang="en-GB" sz="5400" dirty="0" smtClean="0">
                <a:solidFill>
                  <a:srgbClr val="26849A"/>
                </a:solidFill>
              </a:rPr>
              <a:t>Objective </a:t>
            </a:r>
            <a:r>
              <a:rPr lang="en-GB" sz="4900" dirty="0">
                <a:solidFill>
                  <a:srgbClr val="26849A"/>
                </a:solidFill>
              </a:rPr>
              <a:t>of the presentation</a:t>
            </a:r>
            <a:r>
              <a:rPr lang="en-GB" sz="5400" dirty="0">
                <a:solidFill>
                  <a:srgbClr val="26849A"/>
                </a:solidFill>
              </a:rPr>
              <a:t>: </a:t>
            </a:r>
            <a:br>
              <a:rPr lang="en-GB" sz="5400" dirty="0">
                <a:solidFill>
                  <a:srgbClr val="26849A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3600" dirty="0" smtClean="0">
                <a:solidFill>
                  <a:schemeClr val="bg2">
                    <a:lumMod val="25000"/>
                  </a:schemeClr>
                </a:solidFill>
              </a:rPr>
              <a:t>To 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summarize the basic features of confiscation in the Greek legal order in terms of substantive criminal law 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</a:rPr>
              <a:t>-  To provide 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critical observations:</a:t>
            </a:r>
          </a:p>
          <a:p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 on the transposition of Directive 2014/42/EU and </a:t>
            </a:r>
          </a:p>
          <a:p>
            <a:r>
              <a:rPr lang="en-US" sz="3600" dirty="0">
                <a:solidFill>
                  <a:schemeClr val="bg2">
                    <a:lumMod val="25000"/>
                  </a:schemeClr>
                </a:solidFill>
              </a:rPr>
              <a:t> on the compatibility with fundamental rights and the principles of criminal 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</a:rPr>
              <a:t>law</a:t>
            </a:r>
            <a:endParaRPr lang="el-GR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773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26849A"/>
                </a:solidFill>
              </a:rPr>
              <a:t>The Greek provisions &amp; Confiscation </a:t>
            </a:r>
            <a:r>
              <a:rPr lang="en-US" b="1" dirty="0">
                <a:solidFill>
                  <a:srgbClr val="26849A"/>
                </a:solidFill>
              </a:rPr>
              <a:t>under Article 4 </a:t>
            </a:r>
            <a:r>
              <a:rPr lang="en-US" b="1" dirty="0" err="1">
                <a:solidFill>
                  <a:srgbClr val="26849A"/>
                </a:solidFill>
              </a:rPr>
              <a:t>paras</a:t>
            </a:r>
            <a:r>
              <a:rPr lang="en-US" b="1" dirty="0">
                <a:solidFill>
                  <a:srgbClr val="26849A"/>
                </a:solidFill>
              </a:rPr>
              <a:t> 1 and 6 of Directive 2014/42/EU</a:t>
            </a:r>
            <a:endParaRPr lang="el-GR" b="1" dirty="0">
              <a:solidFill>
                <a:srgbClr val="26849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20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100" dirty="0"/>
              <a:t>Article 76 </a:t>
            </a:r>
            <a:r>
              <a:rPr lang="en-US" sz="4100" dirty="0" err="1"/>
              <a:t>paras</a:t>
            </a:r>
            <a:r>
              <a:rPr lang="en-US" sz="4100" dirty="0"/>
              <a:t> 1 – 5 GPC </a:t>
            </a:r>
            <a:r>
              <a:rPr lang="en-US" sz="4100" dirty="0" smtClean="0"/>
              <a:t>– </a:t>
            </a:r>
            <a:r>
              <a:rPr lang="en-US" sz="4100" b="1" dirty="0" smtClean="0">
                <a:solidFill>
                  <a:srgbClr val="C00000"/>
                </a:solidFill>
              </a:rPr>
              <a:t>optional </a:t>
            </a:r>
            <a:r>
              <a:rPr lang="en-US" sz="4100" b="1" dirty="0">
                <a:solidFill>
                  <a:srgbClr val="C00000"/>
                </a:solidFill>
              </a:rPr>
              <a:t>ancillary </a:t>
            </a:r>
            <a:r>
              <a:rPr lang="en-US" sz="4100" b="1" dirty="0" smtClean="0">
                <a:solidFill>
                  <a:srgbClr val="C00000"/>
                </a:solidFill>
              </a:rPr>
              <a:t>penalty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4100" b="1" dirty="0" smtClean="0">
                <a:solidFill>
                  <a:srgbClr val="C00000"/>
                </a:solidFill>
              </a:rPr>
              <a:t>Mandatory </a:t>
            </a:r>
            <a:r>
              <a:rPr lang="en-US" sz="4100" b="1" dirty="0">
                <a:solidFill>
                  <a:srgbClr val="C00000"/>
                </a:solidFill>
              </a:rPr>
              <a:t>confiscation </a:t>
            </a:r>
            <a:r>
              <a:rPr lang="en-US" sz="4100" dirty="0"/>
              <a:t>is</a:t>
            </a:r>
            <a:r>
              <a:rPr lang="en-US" sz="4100" dirty="0">
                <a:solidFill>
                  <a:srgbClr val="C00000"/>
                </a:solidFill>
              </a:rPr>
              <a:t> </a:t>
            </a:r>
            <a:r>
              <a:rPr lang="en-US" sz="4100" dirty="0"/>
              <a:t>imposed for:</a:t>
            </a:r>
            <a:endParaRPr lang="el-GR" sz="4100" dirty="0"/>
          </a:p>
          <a:p>
            <a:pPr marL="0" indent="0">
              <a:buNone/>
            </a:pPr>
            <a:r>
              <a:rPr lang="en-US" sz="4100" dirty="0"/>
              <a:t>	</a:t>
            </a:r>
            <a:r>
              <a:rPr lang="en-US" sz="4100" dirty="0" smtClean="0"/>
              <a:t>a</a:t>
            </a:r>
            <a:r>
              <a:rPr lang="en-US" sz="4100" dirty="0"/>
              <a:t>. bribery of public officials, EU officials and officials or foreign public servants, and bribery in 	the private sector (Article 238 GPC),</a:t>
            </a:r>
            <a:endParaRPr lang="el-GR" sz="4100" dirty="0"/>
          </a:p>
          <a:p>
            <a:pPr marL="0" indent="0">
              <a:buNone/>
            </a:pPr>
            <a:r>
              <a:rPr lang="en-US" sz="4100" dirty="0"/>
              <a:t>	</a:t>
            </a:r>
            <a:r>
              <a:rPr lang="en-US" sz="4100" dirty="0" smtClean="0"/>
              <a:t>b</a:t>
            </a:r>
            <a:r>
              <a:rPr lang="en-US" sz="4100" dirty="0"/>
              <a:t>. money laundering and its predicate offenses (Law 3691/2008).</a:t>
            </a:r>
            <a:endParaRPr lang="el-GR" sz="4100" dirty="0"/>
          </a:p>
          <a:p>
            <a:pPr marL="0" indent="0">
              <a:buNone/>
            </a:pPr>
            <a:r>
              <a:rPr lang="en-US" sz="4100" dirty="0"/>
              <a:t>	</a:t>
            </a:r>
            <a:r>
              <a:rPr lang="en-US" sz="4100" dirty="0" smtClean="0"/>
              <a:t>c</a:t>
            </a:r>
            <a:r>
              <a:rPr lang="en-US" sz="4100" dirty="0"/>
              <a:t>. drug trafficking (Law 4139/2013</a:t>
            </a:r>
            <a:r>
              <a:rPr lang="en-US" sz="4100" dirty="0" smtClean="0"/>
              <a:t>)</a:t>
            </a:r>
            <a:endParaRPr lang="el-GR" sz="4100" dirty="0"/>
          </a:p>
          <a:p>
            <a:pPr marL="0" indent="0">
              <a:buNone/>
            </a:pPr>
            <a:r>
              <a:rPr lang="en-US" sz="4100" dirty="0"/>
              <a:t>	</a:t>
            </a:r>
            <a:r>
              <a:rPr lang="en-US" sz="4100" dirty="0" smtClean="0"/>
              <a:t>d</a:t>
            </a:r>
            <a:r>
              <a:rPr lang="en-US" sz="4100" dirty="0"/>
              <a:t>. </a:t>
            </a:r>
            <a:r>
              <a:rPr lang="en-US" sz="4100" dirty="0" smtClean="0"/>
              <a:t>counterfeit </a:t>
            </a:r>
            <a:r>
              <a:rPr lang="en-US" sz="4100" dirty="0"/>
              <a:t>or debased currency and of the means, utensils and tools </a:t>
            </a:r>
            <a:r>
              <a:rPr lang="en-US" sz="4100" dirty="0" smtClean="0"/>
              <a:t>used for </a:t>
            </a:r>
            <a:r>
              <a:rPr lang="en-US" sz="4100" dirty="0"/>
              <a:t>the respective preparatory acts, in special provisions (Articles 211, 213 GPC</a:t>
            </a:r>
            <a:r>
              <a:rPr lang="en-US" sz="4100" dirty="0" smtClean="0"/>
              <a:t>).</a:t>
            </a:r>
            <a:endParaRPr lang="el-GR" sz="41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75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6849A"/>
                </a:solidFill>
              </a:rPr>
              <a:t>IV. Extended confiscation? </a:t>
            </a:r>
            <a:r>
              <a:rPr lang="en-US" dirty="0" smtClean="0">
                <a:solidFill>
                  <a:srgbClr val="26849A"/>
                </a:solidFill>
              </a:rPr>
              <a:t>– </a:t>
            </a:r>
            <a:br>
              <a:rPr lang="en-US" dirty="0" smtClean="0">
                <a:solidFill>
                  <a:srgbClr val="26849A"/>
                </a:solidFill>
              </a:rPr>
            </a:br>
            <a:r>
              <a:rPr lang="en-US" dirty="0" smtClean="0">
                <a:solidFill>
                  <a:srgbClr val="26849A"/>
                </a:solidFill>
              </a:rPr>
              <a:t>The </a:t>
            </a:r>
            <a:r>
              <a:rPr lang="en-US" dirty="0">
                <a:solidFill>
                  <a:srgbClr val="26849A"/>
                </a:solidFill>
              </a:rPr>
              <a:t>peculiar case of </a:t>
            </a:r>
            <a:r>
              <a:rPr lang="en-US" dirty="0" smtClean="0">
                <a:solidFill>
                  <a:srgbClr val="26849A"/>
                </a:solidFill>
              </a:rPr>
              <a:t/>
            </a:r>
            <a:br>
              <a:rPr lang="en-US" dirty="0" smtClean="0">
                <a:solidFill>
                  <a:srgbClr val="26849A"/>
                </a:solidFill>
              </a:rPr>
            </a:br>
            <a:r>
              <a:rPr lang="en-US" dirty="0" smtClean="0">
                <a:solidFill>
                  <a:srgbClr val="26849A"/>
                </a:solidFill>
              </a:rPr>
              <a:t>'State </a:t>
            </a:r>
            <a:r>
              <a:rPr lang="en-US" dirty="0">
                <a:solidFill>
                  <a:srgbClr val="26849A"/>
                </a:solidFill>
              </a:rPr>
              <a:t>compensation'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21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9737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92" y="409904"/>
            <a:ext cx="5040749" cy="201798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26849A"/>
                </a:solidFill>
              </a:rPr>
              <a:t>Attempting to </a:t>
            </a:r>
            <a:r>
              <a:rPr lang="en-US" sz="3600" dirty="0">
                <a:solidFill>
                  <a:srgbClr val="26849A"/>
                </a:solidFill>
              </a:rPr>
              <a:t>transpose Directive 2014/42/EU on extended </a:t>
            </a:r>
            <a:r>
              <a:rPr lang="en-US" sz="3600" dirty="0" smtClean="0">
                <a:solidFill>
                  <a:srgbClr val="26849A"/>
                </a:solidFill>
              </a:rPr>
              <a:t>confiscation…</a:t>
            </a:r>
            <a:endParaRPr lang="el-GR" sz="3600" dirty="0">
              <a:solidFill>
                <a:srgbClr val="26849A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4528919" y="1947040"/>
            <a:ext cx="7358281" cy="4390697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Greek legislator adopted a peculiar non-penal measure called </a:t>
            </a:r>
            <a:r>
              <a:rPr lang="en-US" sz="3600" dirty="0">
                <a:solidFill>
                  <a:srgbClr val="C00000"/>
                </a:solidFill>
              </a:rPr>
              <a:t>‘</a:t>
            </a:r>
            <a:r>
              <a:rPr lang="en-US" sz="3600" b="1" dirty="0">
                <a:solidFill>
                  <a:srgbClr val="C00000"/>
                </a:solidFill>
              </a:rPr>
              <a:t>State compensation</a:t>
            </a:r>
            <a:r>
              <a:rPr lang="en-US" sz="3600" dirty="0" smtClean="0">
                <a:solidFill>
                  <a:srgbClr val="C00000"/>
                </a:solidFill>
              </a:rPr>
              <a:t>’</a:t>
            </a:r>
            <a:r>
              <a:rPr lang="en-US" sz="3600" dirty="0" smtClean="0"/>
              <a:t>.</a:t>
            </a:r>
          </a:p>
          <a:p>
            <a:endParaRPr lang="en-US" sz="2800" dirty="0" smtClean="0"/>
          </a:p>
          <a:p>
            <a:r>
              <a:rPr lang="en-US" sz="3600" dirty="0" smtClean="0"/>
              <a:t>“Civil</a:t>
            </a:r>
            <a:r>
              <a:rPr lang="en-US" sz="3600" dirty="0"/>
              <a:t>” confiscation measure </a:t>
            </a:r>
            <a:r>
              <a:rPr lang="en-US" sz="3600" dirty="0" smtClean="0"/>
              <a:t>in </a:t>
            </a:r>
            <a:r>
              <a:rPr lang="en-US" sz="3600" dirty="0"/>
              <a:t>the </a:t>
            </a:r>
            <a:r>
              <a:rPr lang="en-US" sz="3600" b="1" dirty="0">
                <a:solidFill>
                  <a:srgbClr val="C00000"/>
                </a:solidFill>
              </a:rPr>
              <a:t>special Anti-Money Laundering Law 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r>
              <a:rPr lang="en-US" sz="2600" dirty="0" smtClean="0"/>
              <a:t>(</a:t>
            </a:r>
            <a:r>
              <a:rPr lang="en-US" sz="2600" dirty="0"/>
              <a:t>Article 47 Law 3691/2008 as replaced by </a:t>
            </a:r>
            <a:r>
              <a:rPr lang="en-US" sz="2600" dirty="0" err="1"/>
              <a:t>para</a:t>
            </a:r>
            <a:r>
              <a:rPr lang="en-US" sz="2600" dirty="0"/>
              <a:t> 3 of Article 7 of Law 4478/2017</a:t>
            </a:r>
            <a:r>
              <a:rPr lang="en-US" sz="2600" dirty="0" smtClean="0"/>
              <a:t>)</a:t>
            </a:r>
            <a:endParaRPr lang="el-GR" sz="2600" dirty="0"/>
          </a:p>
          <a:p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22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54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10952819" cy="614855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26849A"/>
                </a:solidFill>
              </a:rPr>
              <a:t>‘</a:t>
            </a:r>
            <a:r>
              <a:rPr lang="en-GB" sz="3600" b="1" dirty="0">
                <a:solidFill>
                  <a:srgbClr val="26849A"/>
                </a:solidFill>
              </a:rPr>
              <a:t>State compensation</a:t>
            </a:r>
            <a:r>
              <a:rPr lang="en-GB" sz="3600" b="1" dirty="0" smtClean="0">
                <a:solidFill>
                  <a:srgbClr val="26849A"/>
                </a:solidFill>
              </a:rPr>
              <a:t>’ – Extended confiscation?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839788" y="1198179"/>
            <a:ext cx="10259136" cy="5123793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26849A"/>
                </a:solidFill>
              </a:rPr>
              <a:t/>
            </a:r>
            <a:br>
              <a:rPr lang="en-GB" sz="2800" dirty="0" smtClean="0">
                <a:solidFill>
                  <a:srgbClr val="26849A"/>
                </a:solidFill>
              </a:rPr>
            </a:br>
            <a:r>
              <a:rPr lang="en-GB" sz="2800" dirty="0" smtClean="0">
                <a:solidFill>
                  <a:srgbClr val="26849A"/>
                </a:solidFill>
              </a:rPr>
              <a:t>Conditions</a:t>
            </a:r>
            <a:r>
              <a:rPr lang="en-GB" sz="2800" dirty="0">
                <a:solidFill>
                  <a:srgbClr val="26849A"/>
                </a:solidFill>
              </a:rPr>
              <a:t>: </a:t>
            </a:r>
            <a:r>
              <a:rPr lang="en-GB" sz="2800" dirty="0" smtClean="0">
                <a:solidFill>
                  <a:srgbClr val="26849A"/>
                </a:solidFill>
              </a:rPr>
              <a:t> </a:t>
            </a:r>
          </a:p>
          <a:p>
            <a:r>
              <a:rPr lang="en-US" sz="2800" dirty="0" smtClean="0"/>
              <a:t>the </a:t>
            </a:r>
            <a:r>
              <a:rPr lang="en-US" sz="2800" b="1" dirty="0"/>
              <a:t>State</a:t>
            </a:r>
            <a:r>
              <a:rPr lang="en-US" sz="2800" dirty="0"/>
              <a:t> </a:t>
            </a:r>
            <a:r>
              <a:rPr lang="en-US" sz="2800" dirty="0" smtClean="0"/>
              <a:t>may </a:t>
            </a:r>
            <a:r>
              <a:rPr lang="en-US" sz="2800" dirty="0"/>
              <a:t>(i) file lawsuit, </a:t>
            </a:r>
            <a:endParaRPr lang="en-US" sz="2800" dirty="0" smtClean="0"/>
          </a:p>
          <a:p>
            <a:r>
              <a:rPr lang="en-US" sz="2800" dirty="0" smtClean="0"/>
              <a:t>(</a:t>
            </a:r>
            <a:r>
              <a:rPr lang="en-US" sz="2800" dirty="0"/>
              <a:t>ii) upon opinion of the Legal Council of the State, </a:t>
            </a:r>
            <a:endParaRPr lang="en-US" sz="2800" dirty="0" smtClean="0"/>
          </a:p>
          <a:p>
            <a:r>
              <a:rPr lang="en-US" sz="2800" dirty="0" smtClean="0"/>
              <a:t>(</a:t>
            </a:r>
            <a:r>
              <a:rPr lang="en-US" sz="2800" dirty="0"/>
              <a:t>iii) against </a:t>
            </a:r>
            <a:r>
              <a:rPr lang="en-US" sz="2800" b="1" dirty="0"/>
              <a:t>a person irrevocably sentenced to at least three years of imprisonment for any of the offenses listed  specifically </a:t>
            </a:r>
            <a:r>
              <a:rPr lang="en-US" sz="2800" dirty="0"/>
              <a:t>(Article 47 </a:t>
            </a:r>
            <a:r>
              <a:rPr lang="en-US" sz="2800" dirty="0" err="1"/>
              <a:t>para</a:t>
            </a:r>
            <a:r>
              <a:rPr lang="en-US" sz="2800" dirty="0"/>
              <a:t> 2 Law 3961/2008), </a:t>
            </a:r>
            <a:endParaRPr lang="en-US" sz="2800" dirty="0" smtClean="0"/>
          </a:p>
          <a:p>
            <a:r>
              <a:rPr lang="en-US" sz="2800" dirty="0" smtClean="0"/>
              <a:t>(</a:t>
            </a:r>
            <a:r>
              <a:rPr lang="en-US" sz="2800" dirty="0"/>
              <a:t>iv) </a:t>
            </a:r>
            <a:r>
              <a:rPr lang="en-US" sz="2800" b="1" dirty="0"/>
              <a:t>claiming any other property</a:t>
            </a:r>
            <a:r>
              <a:rPr lang="en-US" sz="2800" dirty="0"/>
              <a:t> acquired by the perpetrator from </a:t>
            </a:r>
            <a:r>
              <a:rPr lang="en-US" sz="2800" b="1" dirty="0"/>
              <a:t>any other offense </a:t>
            </a:r>
            <a:r>
              <a:rPr lang="en-US" sz="2800" dirty="0"/>
              <a:t>of the said list, </a:t>
            </a:r>
            <a:r>
              <a:rPr lang="en-US" sz="2800" b="1" dirty="0"/>
              <a:t>even </a:t>
            </a:r>
            <a:r>
              <a:rPr lang="en-US" sz="2800" dirty="0"/>
              <a:t>in lack of due prosecution owing to offender’s death or in the event of a finally terminated or inadmissible prosecution.</a:t>
            </a:r>
            <a:endParaRPr lang="el-GR" sz="2800" dirty="0"/>
          </a:p>
          <a:p>
            <a:endParaRPr lang="el-G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23</a:t>
            </a:fld>
            <a:endParaRPr lang="el-G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07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9596984" cy="381158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/>
              <a:t>civil action may </a:t>
            </a:r>
            <a:r>
              <a:rPr lang="en-US" sz="4000" i="1" dirty="0"/>
              <a:t>conditionally</a:t>
            </a:r>
            <a:r>
              <a:rPr lang="en-US" sz="4000" dirty="0"/>
              <a:t> be brought against the </a:t>
            </a:r>
            <a:r>
              <a:rPr lang="en-US" sz="4000" dirty="0" smtClean="0"/>
              <a:t>third-party</a:t>
            </a:r>
          </a:p>
          <a:p>
            <a:endParaRPr lang="en-US" sz="4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4000" dirty="0"/>
              <a:t>asset origin from ‘another </a:t>
            </a:r>
            <a:r>
              <a:rPr lang="en-US" sz="4000" dirty="0" smtClean="0"/>
              <a:t>offense’: </a:t>
            </a:r>
            <a:r>
              <a:rPr lang="en-US" sz="4000" dirty="0"/>
              <a:t>the rules of </a:t>
            </a:r>
            <a:r>
              <a:rPr lang="en-US" sz="4000" dirty="0">
                <a:solidFill>
                  <a:srgbClr val="C00000"/>
                </a:solidFill>
              </a:rPr>
              <a:t>civil procedure </a:t>
            </a:r>
            <a:r>
              <a:rPr lang="en-US" sz="4000" dirty="0"/>
              <a:t>apply, and the </a:t>
            </a:r>
            <a:r>
              <a:rPr lang="en-US" sz="4000" dirty="0">
                <a:solidFill>
                  <a:srgbClr val="C00000"/>
                </a:solidFill>
              </a:rPr>
              <a:t>burden of proof rests on the State as an applicant </a:t>
            </a:r>
            <a:r>
              <a:rPr lang="el-GR" sz="4000" dirty="0"/>
              <a:t> </a:t>
            </a:r>
            <a:r>
              <a:rPr lang="el-GR" sz="4000" baseline="30000" dirty="0"/>
              <a:t>			</a:t>
            </a:r>
            <a:endParaRPr lang="el-GR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24</a:t>
            </a:fld>
            <a:endParaRPr lang="el-GR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10952819" cy="614855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26849A"/>
                </a:solidFill>
              </a:rPr>
              <a:t>‘</a:t>
            </a:r>
            <a:r>
              <a:rPr lang="en-GB" sz="3600" b="1" dirty="0">
                <a:solidFill>
                  <a:srgbClr val="26849A"/>
                </a:solidFill>
              </a:rPr>
              <a:t>State compensation</a:t>
            </a:r>
            <a:r>
              <a:rPr lang="en-GB" sz="3600" b="1" dirty="0" smtClean="0">
                <a:solidFill>
                  <a:srgbClr val="26849A"/>
                </a:solidFill>
              </a:rPr>
              <a:t>’ – Extended confiscation?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644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839788" y="1513490"/>
            <a:ext cx="9786171" cy="435549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Greek provision </a:t>
            </a:r>
            <a:r>
              <a:rPr lang="en-US" sz="3200" dirty="0" smtClean="0"/>
              <a:t>scope</a:t>
            </a:r>
          </a:p>
          <a:p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omparison with the Article </a:t>
            </a:r>
            <a:r>
              <a:rPr lang="en-US" sz="3200" dirty="0"/>
              <a:t>5 of the 2014/42/EC </a:t>
            </a:r>
            <a:r>
              <a:rPr lang="en-US" sz="3200" dirty="0" smtClean="0"/>
              <a:t>Directive provision for extended confiscation</a:t>
            </a:r>
          </a:p>
          <a:p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i</a:t>
            </a:r>
            <a:r>
              <a:rPr lang="en-US" sz="3200" dirty="0" smtClean="0"/>
              <a:t>dentical </a:t>
            </a:r>
            <a:r>
              <a:rPr lang="en-US" sz="3200" dirty="0"/>
              <a:t>definition to the concepts of ‘criminal conduct’ and ‘criminal </a:t>
            </a:r>
            <a:r>
              <a:rPr lang="en-US" sz="3200" dirty="0" smtClean="0"/>
              <a:t>offense’</a:t>
            </a:r>
          </a:p>
          <a:p>
            <a:endParaRPr lang="en-US" sz="3200" dirty="0" smtClean="0"/>
          </a:p>
          <a:p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25</a:t>
            </a:fld>
            <a:endParaRPr lang="el-G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10952819" cy="614855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26849A"/>
                </a:solidFill>
              </a:rPr>
              <a:t>‘</a:t>
            </a:r>
            <a:r>
              <a:rPr lang="en-GB" sz="3600" b="1" dirty="0">
                <a:solidFill>
                  <a:srgbClr val="26849A"/>
                </a:solidFill>
              </a:rPr>
              <a:t>State compensation</a:t>
            </a:r>
            <a:r>
              <a:rPr lang="en-GB" sz="3600" b="1" dirty="0" smtClean="0">
                <a:solidFill>
                  <a:srgbClr val="26849A"/>
                </a:solidFill>
              </a:rPr>
              <a:t>’ – Extended confiscation?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351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849A"/>
                </a:solidFill>
              </a:rPr>
              <a:t>V</a:t>
            </a:r>
            <a:r>
              <a:rPr lang="en-US" dirty="0">
                <a:solidFill>
                  <a:srgbClr val="26849A"/>
                </a:solidFill>
              </a:rPr>
              <a:t>. Non-conviction-based confiscation 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26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71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416791" cy="898634"/>
          </a:xfrm>
        </p:spPr>
        <p:txBody>
          <a:bodyPr/>
          <a:lstStyle/>
          <a:p>
            <a:r>
              <a:rPr lang="en-GB" b="1" dirty="0">
                <a:solidFill>
                  <a:srgbClr val="26849A"/>
                </a:solidFill>
              </a:rPr>
              <a:t>V. </a:t>
            </a:r>
            <a:r>
              <a:rPr lang="en-GB" b="1" dirty="0" smtClean="0">
                <a:solidFill>
                  <a:srgbClr val="26849A"/>
                </a:solidFill>
              </a:rPr>
              <a:t>Non-conviction-based </a:t>
            </a:r>
            <a:r>
              <a:rPr lang="en-GB" b="1" dirty="0">
                <a:solidFill>
                  <a:srgbClr val="26849A"/>
                </a:solidFill>
              </a:rPr>
              <a:t>confiscation </a:t>
            </a:r>
            <a:endParaRPr lang="el-GR" b="1" dirty="0">
              <a:solidFill>
                <a:srgbClr val="26849A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76552"/>
            <a:ext cx="11157771" cy="4292436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endParaRPr lang="en-US" dirty="0" smtClean="0"/>
          </a:p>
          <a:p>
            <a:r>
              <a:rPr lang="en-US" sz="4400" b="1" dirty="0" smtClean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1. Cases </a:t>
            </a:r>
            <a:r>
              <a:rPr lang="en-US" sz="44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of illness or flight of the defendant:</a:t>
            </a:r>
          </a:p>
          <a:p>
            <a:r>
              <a:rPr lang="en-US" sz="4000" dirty="0" smtClean="0"/>
              <a:t>Although not envisaging </a:t>
            </a:r>
            <a:r>
              <a:rPr lang="en-US" sz="4000" dirty="0"/>
              <a:t>a corresponding special type of </a:t>
            </a:r>
            <a:r>
              <a:rPr lang="en-US" sz="4000" dirty="0" smtClean="0"/>
              <a:t>confiscation, Greek </a:t>
            </a:r>
            <a:r>
              <a:rPr lang="en-US" sz="4000" dirty="0"/>
              <a:t>criminal law appears to comply with the relevant provisions of the </a:t>
            </a:r>
            <a:r>
              <a:rPr lang="en-US" sz="4000" dirty="0" smtClean="0"/>
              <a:t>Article </a:t>
            </a:r>
            <a:r>
              <a:rPr lang="en-US" sz="4000" dirty="0"/>
              <a:t>4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smtClean="0"/>
              <a:t>2 Directive 2014/42/EU</a:t>
            </a:r>
          </a:p>
          <a:p>
            <a:endParaRPr lang="el-GR" sz="4000" dirty="0"/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27</a:t>
            </a:fld>
            <a:endParaRPr lang="el-G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801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416791" cy="898634"/>
          </a:xfrm>
        </p:spPr>
        <p:txBody>
          <a:bodyPr/>
          <a:lstStyle/>
          <a:p>
            <a:r>
              <a:rPr lang="en-GB" b="1" dirty="0">
                <a:solidFill>
                  <a:srgbClr val="26849A"/>
                </a:solidFill>
              </a:rPr>
              <a:t>V. </a:t>
            </a:r>
            <a:r>
              <a:rPr lang="en-GB" b="1" dirty="0" smtClean="0">
                <a:solidFill>
                  <a:srgbClr val="26849A"/>
                </a:solidFill>
              </a:rPr>
              <a:t>Non-conviction-based </a:t>
            </a:r>
            <a:r>
              <a:rPr lang="en-GB" b="1" dirty="0">
                <a:solidFill>
                  <a:srgbClr val="26849A"/>
                </a:solidFill>
              </a:rPr>
              <a:t>confiscation </a:t>
            </a:r>
            <a:endParaRPr lang="el-GR" b="1" dirty="0">
              <a:solidFill>
                <a:srgbClr val="26849A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76552"/>
            <a:ext cx="11157771" cy="42924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endParaRPr lang="en-US" dirty="0" smtClean="0"/>
          </a:p>
          <a:p>
            <a:r>
              <a:rPr lang="en-US" sz="4000" b="1" dirty="0">
                <a:solidFill>
                  <a:srgbClr val="26849A"/>
                </a:solidFill>
              </a:rPr>
              <a:t>2. </a:t>
            </a:r>
            <a:r>
              <a:rPr lang="en-GB" sz="4000" b="1" dirty="0">
                <a:solidFill>
                  <a:srgbClr val="26849A"/>
                </a:solidFill>
              </a:rPr>
              <a:t>Non-conviction-based </a:t>
            </a:r>
            <a:r>
              <a:rPr lang="en-US" sz="4000" b="1" dirty="0">
                <a:solidFill>
                  <a:srgbClr val="26849A"/>
                </a:solidFill>
              </a:rPr>
              <a:t>confiscation </a:t>
            </a:r>
            <a:r>
              <a:rPr lang="en-US" sz="4400" dirty="0" smtClean="0"/>
              <a:t>limited </a:t>
            </a:r>
            <a:r>
              <a:rPr lang="en-US" sz="4400" dirty="0"/>
              <a:t>to the </a:t>
            </a:r>
            <a:r>
              <a:rPr lang="en-US" sz="4400" dirty="0" smtClean="0"/>
              <a:t>anti-money laundering </a:t>
            </a:r>
            <a:r>
              <a:rPr lang="en-US" sz="4400" dirty="0"/>
              <a:t>law</a:t>
            </a:r>
            <a:r>
              <a:rPr lang="en-US" sz="4400" dirty="0" smtClean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r>
              <a:rPr lang="en-US" sz="4400" dirty="0">
                <a:latin typeface="+mj-lt"/>
                <a:ea typeface="+mj-ea"/>
                <a:cs typeface="+mj-cs"/>
              </a:rPr>
              <a:t>Confiscation is ordered </a:t>
            </a:r>
            <a:r>
              <a:rPr lang="en-US" sz="44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mandatorily</a:t>
            </a:r>
            <a:r>
              <a:rPr lang="en-US" sz="4400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400" dirty="0">
                <a:latin typeface="+mj-lt"/>
                <a:ea typeface="+mj-ea"/>
                <a:cs typeface="+mj-cs"/>
              </a:rPr>
              <a:t>even in absence of charges due to perpetrator </a:t>
            </a:r>
            <a:r>
              <a:rPr lang="en-US" sz="4400" i="1" dirty="0">
                <a:latin typeface="+mj-lt"/>
                <a:ea typeface="+mj-ea"/>
                <a:cs typeface="+mj-cs"/>
              </a:rPr>
              <a:t>death </a:t>
            </a:r>
            <a:r>
              <a:rPr lang="en-US" sz="4400" dirty="0">
                <a:latin typeface="+mj-lt"/>
                <a:ea typeface="+mj-ea"/>
                <a:cs typeface="+mj-cs"/>
              </a:rPr>
              <a:t>or </a:t>
            </a:r>
            <a:r>
              <a:rPr lang="en-US" sz="4400" i="1" dirty="0">
                <a:latin typeface="+mj-lt"/>
                <a:ea typeface="+mj-ea"/>
                <a:cs typeface="+mj-cs"/>
              </a:rPr>
              <a:t>in the events of final termination of prosecution</a:t>
            </a:r>
            <a:r>
              <a:rPr lang="en-US" sz="4400" dirty="0">
                <a:latin typeface="+mj-lt"/>
                <a:ea typeface="+mj-ea"/>
                <a:cs typeface="+mj-cs"/>
              </a:rPr>
              <a:t> or </a:t>
            </a:r>
            <a:r>
              <a:rPr lang="en-US" sz="4400" i="1" dirty="0">
                <a:latin typeface="+mj-lt"/>
                <a:ea typeface="+mj-ea"/>
                <a:cs typeface="+mj-cs"/>
              </a:rPr>
              <a:t>declaration of its inadmissibility</a:t>
            </a:r>
            <a:r>
              <a:rPr lang="en-US" sz="4400" dirty="0">
                <a:latin typeface="+mj-lt"/>
                <a:ea typeface="+mj-ea"/>
                <a:cs typeface="+mj-cs"/>
              </a:rPr>
              <a:t> </a:t>
            </a:r>
          </a:p>
          <a:p>
            <a:pPr algn="r"/>
            <a:r>
              <a:rPr lang="en-US" sz="3500" dirty="0" smtClean="0">
                <a:solidFill>
                  <a:srgbClr val="26849A"/>
                </a:solidFill>
              </a:rPr>
              <a:t>(Article </a:t>
            </a:r>
            <a:r>
              <a:rPr lang="en-US" sz="3500" dirty="0">
                <a:solidFill>
                  <a:srgbClr val="26849A"/>
                </a:solidFill>
              </a:rPr>
              <a:t>46 </a:t>
            </a:r>
            <a:r>
              <a:rPr lang="en-US" sz="3500" dirty="0" err="1">
                <a:solidFill>
                  <a:srgbClr val="26849A"/>
                </a:solidFill>
              </a:rPr>
              <a:t>para</a:t>
            </a:r>
            <a:r>
              <a:rPr lang="en-US" sz="3500" dirty="0">
                <a:solidFill>
                  <a:srgbClr val="26849A"/>
                </a:solidFill>
              </a:rPr>
              <a:t> 3 Law </a:t>
            </a:r>
            <a:r>
              <a:rPr lang="en-US" sz="3500" dirty="0" smtClean="0">
                <a:solidFill>
                  <a:srgbClr val="26849A"/>
                </a:solidFill>
              </a:rPr>
              <a:t>3691/2008)</a:t>
            </a:r>
            <a:endParaRPr lang="el-GR" sz="3500" dirty="0">
              <a:solidFill>
                <a:srgbClr val="26849A"/>
              </a:solidFill>
            </a:endParaRPr>
          </a:p>
          <a:p>
            <a:endParaRPr lang="el-GR" sz="3500" dirty="0">
              <a:solidFill>
                <a:srgbClr val="2684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28</a:t>
            </a:fld>
            <a:endParaRPr lang="el-G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610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83780"/>
            <a:ext cx="10515600" cy="1008992"/>
          </a:xfrm>
        </p:spPr>
        <p:txBody>
          <a:bodyPr/>
          <a:lstStyle/>
          <a:p>
            <a:r>
              <a:rPr lang="en-US" dirty="0" smtClean="0">
                <a:solidFill>
                  <a:srgbClr val="26849A"/>
                </a:solidFill>
              </a:rPr>
              <a:t>Commentary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277007"/>
            <a:ext cx="10515600" cy="481264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/>
              <a:t>On third-party </a:t>
            </a:r>
            <a:r>
              <a:rPr lang="en-US" sz="4400" dirty="0" smtClean="0"/>
              <a:t>confiscation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/>
              <a:t>On ‘civil’ confiscation –  ‘State compensation’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400" dirty="0" smtClean="0"/>
              <a:t>General critical remarks</a:t>
            </a:r>
            <a:endParaRPr lang="el-GR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29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46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26849A"/>
                </a:solidFill>
              </a:rPr>
              <a:t>I. Introduction </a:t>
            </a:r>
            <a:endParaRPr lang="el-GR" b="1" dirty="0">
              <a:solidFill>
                <a:srgbClr val="26849A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26849A"/>
                </a:solidFill>
              </a:rPr>
              <a:t>General </a:t>
            </a:r>
            <a:r>
              <a:rPr lang="en-US" dirty="0">
                <a:solidFill>
                  <a:srgbClr val="26849A"/>
                </a:solidFill>
              </a:rPr>
              <a:t>confiscation provisions of the Greek Penal </a:t>
            </a:r>
            <a:r>
              <a:rPr lang="en-US" dirty="0" smtClean="0">
                <a:solidFill>
                  <a:srgbClr val="26849A"/>
                </a:solidFill>
              </a:rPr>
              <a:t>Code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26849A"/>
                </a:solidFill>
              </a:rPr>
              <a:t>before L. 4478/2018 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0" lvl="1" indent="0">
              <a:buNone/>
            </a:pPr>
            <a:r>
              <a:rPr lang="en-GB" sz="2800" b="1" dirty="0" smtClean="0">
                <a:solidFill>
                  <a:srgbClr val="26849A"/>
                </a:solidFill>
              </a:rPr>
              <a:t>Recent </a:t>
            </a:r>
            <a:r>
              <a:rPr lang="en-US" sz="2800" b="1" dirty="0" smtClean="0">
                <a:solidFill>
                  <a:srgbClr val="26849A"/>
                </a:solidFill>
              </a:rPr>
              <a:t>amendment </a:t>
            </a:r>
            <a:r>
              <a:rPr lang="en-US" sz="2800" dirty="0">
                <a:solidFill>
                  <a:srgbClr val="26849A"/>
                </a:solidFill>
              </a:rPr>
              <a:t>by Law </a:t>
            </a:r>
            <a:r>
              <a:rPr lang="en-US" sz="2800" dirty="0" smtClean="0">
                <a:solidFill>
                  <a:srgbClr val="26849A"/>
                </a:solidFill>
              </a:rPr>
              <a:t>4478/2017</a:t>
            </a:r>
          </a:p>
          <a:p>
            <a:pPr marL="457200" lvl="1" indent="-457200"/>
            <a:r>
              <a:rPr lang="en-US" sz="2800" dirty="0" smtClean="0">
                <a:solidFill>
                  <a:srgbClr val="26849A"/>
                </a:solidFill>
              </a:rPr>
              <a:t>Ratification of the </a:t>
            </a:r>
            <a:r>
              <a:rPr lang="en-US" sz="2800" dirty="0">
                <a:solidFill>
                  <a:srgbClr val="26849A"/>
                </a:solidFill>
              </a:rPr>
              <a:t>2005 Warsaw Convention </a:t>
            </a:r>
            <a:endParaRPr lang="en-US" sz="2800" dirty="0" smtClean="0">
              <a:solidFill>
                <a:srgbClr val="26849A"/>
              </a:solidFill>
            </a:endParaRPr>
          </a:p>
          <a:p>
            <a:pPr marL="457200" lvl="1" indent="-457200"/>
            <a:r>
              <a:rPr lang="en-US" sz="2800" dirty="0" smtClean="0">
                <a:solidFill>
                  <a:srgbClr val="26849A"/>
                </a:solidFill>
              </a:rPr>
              <a:t>Transposition of the Directive </a:t>
            </a:r>
            <a:r>
              <a:rPr lang="en-US" sz="2800" dirty="0">
                <a:solidFill>
                  <a:srgbClr val="26849A"/>
                </a:solidFill>
              </a:rPr>
              <a:t>2014/42 /EU and Framework Decision 2005/212 /</a:t>
            </a:r>
            <a:r>
              <a:rPr lang="en-US" sz="2800" dirty="0" smtClean="0">
                <a:solidFill>
                  <a:srgbClr val="26849A"/>
                </a:solidFill>
              </a:rPr>
              <a:t>JHA</a:t>
            </a:r>
            <a:endParaRPr lang="en-GB" dirty="0" smtClean="0"/>
          </a:p>
          <a:p>
            <a:pPr marL="685800"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marL="228600" lvl="1"/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3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81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586" y="646386"/>
            <a:ext cx="8671035" cy="2151994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26849A"/>
                </a:solidFill>
              </a:rPr>
              <a:t>Thank you for your attention!</a:t>
            </a:r>
            <a:endParaRPr lang="el-GR" sz="4800" dirty="0">
              <a:solidFill>
                <a:srgbClr val="26849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30</a:t>
            </a:fld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half" idx="2"/>
          </p:nvPr>
        </p:nvSpPr>
        <p:spPr>
          <a:xfrm>
            <a:off x="6105470" y="4430110"/>
            <a:ext cx="5892089" cy="1801484"/>
          </a:xfrm>
        </p:spPr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Nikoletta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Karaliota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PhD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Candidate, Faculty</a:t>
            </a:r>
            <a:r>
              <a:rPr lang="el-G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of Law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 Aristotle University of Thessaloniki</a:t>
            </a:r>
          </a:p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nkaraliota@law.auth.gr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7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26849A"/>
                </a:solidFill>
              </a:rPr>
              <a:t>ΙΙ. Criminal </a:t>
            </a:r>
            <a:r>
              <a:rPr lang="en-US" b="1" dirty="0">
                <a:solidFill>
                  <a:srgbClr val="26849A"/>
                </a:solidFill>
              </a:rPr>
              <a:t>confiscation: ancillary penalty or security </a:t>
            </a:r>
            <a:r>
              <a:rPr lang="en-US" b="1" dirty="0" smtClean="0">
                <a:solidFill>
                  <a:srgbClr val="26849A"/>
                </a:solidFill>
              </a:rPr>
              <a:t>measure</a:t>
            </a:r>
            <a:endParaRPr lang="el-GR" dirty="0">
              <a:solidFill>
                <a:srgbClr val="26849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372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2111" y="189187"/>
            <a:ext cx="11545447" cy="129277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solidFill>
                  <a:srgbClr val="26849A"/>
                </a:solidFill>
              </a:rPr>
              <a:t>ΙΙ. Criminal </a:t>
            </a:r>
            <a:r>
              <a:rPr lang="en-US" sz="3600" b="1" dirty="0">
                <a:solidFill>
                  <a:srgbClr val="26849A"/>
                </a:solidFill>
              </a:rPr>
              <a:t>confiscation: ancillary penalty or security measure</a:t>
            </a:r>
            <a:r>
              <a:rPr lang="en-US" b="1" dirty="0"/>
              <a:t/>
            </a:r>
            <a:br>
              <a:rPr lang="en-US" b="1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70215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dirty="0" smtClean="0">
                <a:latin typeface="+mj-lt"/>
                <a:cs typeface="Times New Roman" panose="02020603050405020304" pitchFamily="18" charset="0"/>
              </a:rPr>
              <a:t>Duality of confiscation in the Greek criminal justice system</a:t>
            </a:r>
          </a:p>
          <a:p>
            <a:pPr marL="0" indent="0" algn="just">
              <a:buNone/>
            </a:pPr>
            <a:endParaRPr lang="el-GR" sz="3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5</a:t>
            </a:fld>
            <a:endParaRPr lang="el-GR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 flipH="1">
            <a:off x="4264603" y="2758967"/>
            <a:ext cx="1284889" cy="10405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Ορθογώνιο 8"/>
          <p:cNvSpPr/>
          <p:nvPr/>
        </p:nvSpPr>
        <p:spPr>
          <a:xfrm>
            <a:off x="1213977" y="3979635"/>
            <a:ext cx="483997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ancillary penalty </a:t>
            </a:r>
          </a:p>
          <a:p>
            <a:pPr algn="ctr"/>
            <a:r>
              <a:rPr lang="en-US" sz="3200" dirty="0" smtClean="0"/>
              <a:t>(</a:t>
            </a:r>
            <a:r>
              <a:rPr lang="en-US" sz="3200" dirty="0"/>
              <a:t>art. 76 </a:t>
            </a:r>
            <a:r>
              <a:rPr lang="en-US" sz="3200" dirty="0" err="1"/>
              <a:t>paras</a:t>
            </a:r>
            <a:r>
              <a:rPr lang="en-US" sz="3200" dirty="0"/>
              <a:t> 1-5 and 7 </a:t>
            </a:r>
            <a:r>
              <a:rPr lang="en-US" sz="3200" dirty="0" smtClean="0"/>
              <a:t>GPC</a:t>
            </a:r>
            <a:r>
              <a:rPr lang="en-US" sz="2400" dirty="0" smtClean="0"/>
              <a:t>)</a:t>
            </a:r>
            <a:endParaRPr lang="el-GR" sz="2400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6653046" y="2798379"/>
            <a:ext cx="1436854" cy="1001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6768279" y="3986360"/>
            <a:ext cx="451937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security measure </a:t>
            </a:r>
          </a:p>
          <a:p>
            <a:pPr algn="ctr"/>
            <a:r>
              <a:rPr lang="en-US" sz="3200" dirty="0" smtClean="0"/>
              <a:t>(</a:t>
            </a:r>
            <a:r>
              <a:rPr lang="en-US" sz="3200" dirty="0"/>
              <a:t>art. 76 </a:t>
            </a:r>
            <a:r>
              <a:rPr lang="en-US" sz="3200" dirty="0" err="1"/>
              <a:t>paras</a:t>
            </a:r>
            <a:r>
              <a:rPr lang="en-US" sz="3200" dirty="0"/>
              <a:t> 6 and 7 GPC</a:t>
            </a:r>
            <a:r>
              <a:rPr lang="en-US" sz="2400" dirty="0"/>
              <a:t>)</a:t>
            </a:r>
            <a:endParaRPr lang="el-GR" sz="2400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701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01262" y="207470"/>
            <a:ext cx="10515600" cy="13255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000" b="1" dirty="0">
                <a:solidFill>
                  <a:srgbClr val="26849A"/>
                </a:solidFill>
              </a:rPr>
              <a:t>Confiscation as an ancillary penalty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199" y="1072056"/>
            <a:ext cx="11159359" cy="524991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 smtClean="0"/>
              <a:t>(i) objects </a:t>
            </a:r>
            <a:r>
              <a:rPr lang="en-US" sz="2600" dirty="0"/>
              <a:t>or </a:t>
            </a:r>
            <a:r>
              <a:rPr lang="en-US" sz="2600" dirty="0" smtClean="0"/>
              <a:t>assets: a) </a:t>
            </a:r>
            <a:r>
              <a:rPr lang="en-US" sz="2600" b="1" i="1" dirty="0"/>
              <a:t>proceeds (including their substitutes and derivatives) </a:t>
            </a:r>
            <a:r>
              <a:rPr lang="en-US" sz="2600" b="1" i="1" dirty="0" smtClean="0"/>
              <a:t>, </a:t>
            </a:r>
            <a:r>
              <a:rPr lang="en-US" sz="2600" i="1" dirty="0" smtClean="0"/>
              <a:t>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600" b="1" i="1" dirty="0" smtClean="0"/>
              <a:t>                    	</a:t>
            </a:r>
            <a:r>
              <a:rPr lang="en-US" sz="2600" b="1" i="1" dirty="0"/>
              <a:t> </a:t>
            </a:r>
            <a:r>
              <a:rPr lang="en-US" sz="2600" b="1" i="1" dirty="0" smtClean="0"/>
              <a:t>       </a:t>
            </a:r>
            <a:r>
              <a:rPr lang="en-US" sz="2600" dirty="0" smtClean="0"/>
              <a:t> b) </a:t>
            </a:r>
            <a:r>
              <a:rPr lang="en-US" sz="2600" b="1" i="1" dirty="0" smtClean="0"/>
              <a:t>instruments </a:t>
            </a:r>
            <a:endParaRPr lang="el-GR" sz="2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 smtClean="0"/>
              <a:t>(ii) </a:t>
            </a:r>
            <a:r>
              <a:rPr lang="en-US" sz="2600" dirty="0" smtClean="0"/>
              <a:t>of </a:t>
            </a:r>
            <a:r>
              <a:rPr lang="en-US" sz="2600" b="1" dirty="0" smtClean="0"/>
              <a:t>specific offenses</a:t>
            </a:r>
            <a:r>
              <a:rPr lang="en-US" sz="2600" dirty="0" smtClean="0"/>
              <a:t>, i.e. </a:t>
            </a:r>
            <a:r>
              <a:rPr lang="en-US" sz="2600" b="1" i="1" dirty="0" smtClean="0"/>
              <a:t>either felonies or intentional misdemeanors</a:t>
            </a:r>
            <a:r>
              <a:rPr lang="en-US" sz="2600" dirty="0" smtClean="0"/>
              <a:t>; </a:t>
            </a:r>
            <a:br>
              <a:rPr lang="en-US" sz="2600" dirty="0" smtClean="0"/>
            </a:br>
            <a:r>
              <a:rPr lang="en-US" sz="2600" dirty="0" smtClean="0"/>
              <a:t>as regards other crimes, such may only be imposed if expressly envisaged in law, </a:t>
            </a:r>
            <a:endParaRPr lang="el-GR" sz="2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 smtClean="0"/>
              <a:t>(</a:t>
            </a:r>
            <a:r>
              <a:rPr lang="en-US" sz="2600" dirty="0"/>
              <a:t>iii) </a:t>
            </a:r>
            <a:r>
              <a:rPr lang="en-US" sz="2600" dirty="0" smtClean="0"/>
              <a:t>objects </a:t>
            </a:r>
            <a:r>
              <a:rPr lang="en-US" sz="2600" dirty="0"/>
              <a:t>or assets </a:t>
            </a:r>
            <a:r>
              <a:rPr lang="en-US" sz="2600" b="1" dirty="0" smtClean="0"/>
              <a:t>belonging to </a:t>
            </a:r>
            <a:r>
              <a:rPr lang="en-US" sz="2600" b="1" dirty="0"/>
              <a:t>either a perpetrator or an abettor</a:t>
            </a:r>
            <a:r>
              <a:rPr lang="en-US" sz="2600" dirty="0"/>
              <a:t>,</a:t>
            </a:r>
            <a:endParaRPr lang="el-GR" sz="26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/>
              <a:t>(iv) calls for a </a:t>
            </a:r>
            <a:r>
              <a:rPr lang="en-US" sz="2600" b="1" dirty="0"/>
              <a:t>conviction</a:t>
            </a:r>
            <a:r>
              <a:rPr lang="en-US" sz="2600" dirty="0"/>
              <a:t> for the specific offenses, and</a:t>
            </a:r>
            <a:endParaRPr lang="el-GR" sz="26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/>
              <a:t>(v) is </a:t>
            </a:r>
            <a:r>
              <a:rPr lang="en-US" sz="2600" b="1" dirty="0"/>
              <a:t>optional</a:t>
            </a:r>
            <a:r>
              <a:rPr lang="en-US" sz="2600" dirty="0"/>
              <a:t>.</a:t>
            </a:r>
            <a:endParaRPr lang="el-GR" sz="2600" dirty="0"/>
          </a:p>
          <a:p>
            <a:pPr marL="0" indent="0">
              <a:buNone/>
            </a:pPr>
            <a:r>
              <a:rPr lang="el-GR" sz="2600" baseline="30000" dirty="0"/>
              <a:t>	</a:t>
            </a:r>
            <a:endParaRPr lang="el-GR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6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7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26849A"/>
                </a:solidFill>
              </a:rPr>
              <a:t>Justification</a:t>
            </a:r>
            <a:endParaRPr lang="el-GR" sz="4000" b="1" dirty="0">
              <a:solidFill>
                <a:srgbClr val="26849A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acceptable </a:t>
            </a:r>
            <a:r>
              <a:rPr lang="en-US" sz="4000" dirty="0"/>
              <a:t>restriction of the constitutionally consolidated right to property (art. 17 </a:t>
            </a:r>
            <a:r>
              <a:rPr lang="en-US" sz="4000" dirty="0" err="1"/>
              <a:t>CoG</a:t>
            </a:r>
            <a:r>
              <a:rPr lang="en-US" sz="4000" dirty="0"/>
              <a:t>), on account of the perpetrator’s abusive exercise of the said </a:t>
            </a:r>
            <a:r>
              <a:rPr lang="en-US" sz="4000" dirty="0" smtClean="0"/>
              <a:t>right</a:t>
            </a:r>
            <a:endParaRPr lang="el-GR" sz="4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7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74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26849A"/>
                </a:solidFill>
              </a:rPr>
              <a:t>Confiscation as a security measure </a:t>
            </a:r>
            <a:endParaRPr lang="el-GR" b="1" dirty="0">
              <a:solidFill>
                <a:srgbClr val="26849A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Objective </a:t>
            </a:r>
            <a:r>
              <a:rPr lang="en-US" sz="3600" dirty="0"/>
              <a:t>s</a:t>
            </a:r>
            <a:r>
              <a:rPr lang="en-US" sz="3600" dirty="0" smtClean="0"/>
              <a:t>cope: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instruments </a:t>
            </a:r>
            <a:r>
              <a:rPr lang="en-US" sz="3600" dirty="0"/>
              <a:t>or proceeds of crimes only if they pose a</a:t>
            </a:r>
            <a:r>
              <a:rPr lang="en-US" sz="3600" b="1" dirty="0"/>
              <a:t> danger to </a:t>
            </a:r>
            <a:r>
              <a:rPr lang="en-US" sz="3600" b="1" dirty="0" smtClean="0"/>
              <a:t>public order </a:t>
            </a:r>
            <a:r>
              <a:rPr lang="en-US" sz="3600" b="1" dirty="0"/>
              <a:t>by nature</a:t>
            </a:r>
            <a:r>
              <a:rPr lang="en-US" sz="3600" dirty="0"/>
              <a:t> (e.g. guns, </a:t>
            </a:r>
            <a:r>
              <a:rPr lang="en-US" sz="3600" dirty="0" smtClean="0"/>
              <a:t>explosives)</a:t>
            </a:r>
          </a:p>
          <a:p>
            <a:r>
              <a:rPr lang="en-US" sz="3600" i="1" dirty="0"/>
              <a:t>Obligatory</a:t>
            </a:r>
            <a:r>
              <a:rPr lang="en-US" sz="3600" dirty="0"/>
              <a:t> </a:t>
            </a:r>
            <a:r>
              <a:rPr lang="en-US" sz="3600" dirty="0" smtClean="0"/>
              <a:t>imposition, </a:t>
            </a:r>
            <a:r>
              <a:rPr lang="en-US" sz="3600" i="1" dirty="0"/>
              <a:t>irrespective of a conviction </a:t>
            </a:r>
            <a:r>
              <a:rPr lang="en-US" sz="3600" dirty="0"/>
              <a:t>for a felony or intentional misdemeanor</a:t>
            </a:r>
            <a:r>
              <a:rPr lang="en-US" sz="3600" dirty="0" smtClean="0"/>
              <a:t>;</a:t>
            </a:r>
          </a:p>
          <a:p>
            <a:r>
              <a:rPr lang="en-US" sz="3600" dirty="0"/>
              <a:t>E</a:t>
            </a:r>
            <a:r>
              <a:rPr lang="en-US" sz="3600" dirty="0" smtClean="0"/>
              <a:t>nforceable </a:t>
            </a:r>
            <a:r>
              <a:rPr lang="en-US" sz="3600" dirty="0"/>
              <a:t>upon </a:t>
            </a:r>
            <a:r>
              <a:rPr lang="en-US" sz="3600" i="1" dirty="0" smtClean="0"/>
              <a:t>owners</a:t>
            </a:r>
            <a:r>
              <a:rPr lang="en-US" sz="3600" dirty="0" smtClean="0"/>
              <a:t>, even </a:t>
            </a:r>
            <a:r>
              <a:rPr lang="en-US" sz="3600" dirty="0"/>
              <a:t>criminally </a:t>
            </a:r>
            <a:r>
              <a:rPr lang="en-US" sz="3600" dirty="0" smtClean="0"/>
              <a:t>uninvolved</a:t>
            </a:r>
            <a:endParaRPr lang="el-GR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8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84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26849A"/>
                </a:solidFill>
              </a:rPr>
              <a:t>Justification</a:t>
            </a:r>
            <a:endParaRPr lang="el-GR" b="1" dirty="0">
              <a:solidFill>
                <a:srgbClr val="26849A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500" dirty="0"/>
              <a:t>J</a:t>
            </a:r>
            <a:r>
              <a:rPr lang="en-US" sz="3500" dirty="0" smtClean="0"/>
              <a:t>ustified </a:t>
            </a:r>
            <a:r>
              <a:rPr lang="en-US" sz="3500" dirty="0"/>
              <a:t>by reduction to the “social seizure of property”, as the continuation of possession of </a:t>
            </a:r>
            <a:r>
              <a:rPr lang="en-US" sz="3500" i="1" dirty="0"/>
              <a:t>dangerous objects </a:t>
            </a:r>
            <a:r>
              <a:rPr lang="en-US" sz="3500" dirty="0"/>
              <a:t>would be contrary to the general </a:t>
            </a:r>
            <a:r>
              <a:rPr lang="en-US" sz="3500" dirty="0" smtClean="0"/>
              <a:t>interest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b="1" dirty="0" smtClean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Can </a:t>
            </a:r>
            <a:r>
              <a:rPr lang="en-US" sz="4000" b="1" dirty="0">
                <a:solidFill>
                  <a:srgbClr val="26849A"/>
                </a:solidFill>
                <a:latin typeface="+mj-lt"/>
                <a:ea typeface="+mj-ea"/>
                <a:cs typeface="+mj-cs"/>
              </a:rPr>
              <a:t>assets be dangerous themselves ?</a:t>
            </a:r>
            <a:endParaRPr lang="el-GR" sz="4000" b="1" dirty="0">
              <a:solidFill>
                <a:srgbClr val="2684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BB85-ACA1-4FB4-9695-C5D38D8082C6}" type="slidenum">
              <a:rPr lang="el-GR" smtClean="0"/>
              <a:t>9</a:t>
            </a:fld>
            <a:endParaRPr lang="el-G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4114800" cy="365125"/>
          </a:xfrm>
        </p:spPr>
        <p:txBody>
          <a:bodyPr/>
          <a:lstStyle/>
          <a:p>
            <a:r>
              <a:rPr lang="en-GB" dirty="0" err="1" smtClean="0"/>
              <a:t>Nikoletta</a:t>
            </a:r>
            <a:r>
              <a:rPr lang="en-GB" dirty="0" smtClean="0"/>
              <a:t> </a:t>
            </a:r>
            <a:r>
              <a:rPr lang="en-GB" dirty="0" err="1" smtClean="0"/>
              <a:t>Karaliota</a:t>
            </a:r>
            <a:r>
              <a:rPr lang="en-GB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32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</TotalTime>
  <Words>1049</Words>
  <Application>Microsoft Office PowerPoint</Application>
  <PresentationFormat>Προσαρμογή</PresentationFormat>
  <Paragraphs>225</Paragraphs>
  <Slides>30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Θέμα του Office</vt:lpstr>
      <vt:lpstr>  Confiscation under Greek law:  An overview of the substantive criminal law provisions </vt:lpstr>
      <vt:lpstr> Objective of the presentation:  </vt:lpstr>
      <vt:lpstr>I. Introduction </vt:lpstr>
      <vt:lpstr>ΙΙ. Criminal confiscation: ancillary penalty or security measure</vt:lpstr>
      <vt:lpstr> ΙΙ. Criminal confiscation: ancillary penalty or security measure </vt:lpstr>
      <vt:lpstr> Confiscation as an ancillary penalty </vt:lpstr>
      <vt:lpstr>Justification</vt:lpstr>
      <vt:lpstr>Confiscation as a security measure </vt:lpstr>
      <vt:lpstr>Justification</vt:lpstr>
      <vt:lpstr>ΙΙI. Hierarchy in confiscation as an ancillary penalty</vt:lpstr>
      <vt:lpstr>Hierarchy in confiscation as an ancillary penalty</vt:lpstr>
      <vt:lpstr>1. Immediate confiscation: the stricto sensu objects or assets under confiscation</vt:lpstr>
      <vt:lpstr>Immediate confiscation</vt:lpstr>
      <vt:lpstr>2. Alternate confiscation</vt:lpstr>
      <vt:lpstr>3. Third-party confiscation </vt:lpstr>
      <vt:lpstr>Third-party confiscation</vt:lpstr>
      <vt:lpstr>4.  Imposition of pecuniary sentence</vt:lpstr>
      <vt:lpstr>Restrictions on confiscation –  The proportionality principle</vt:lpstr>
      <vt:lpstr>Post-confiscation</vt:lpstr>
      <vt:lpstr>The Greek provisions &amp; Confiscation under Article 4 paras 1 and 6 of Directive 2014/42/EU</vt:lpstr>
      <vt:lpstr>IV. Extended confiscation? –  The peculiar case of  'State compensation'</vt:lpstr>
      <vt:lpstr>Attempting to transpose Directive 2014/42/EU on extended confiscation…</vt:lpstr>
      <vt:lpstr>‘State compensation’ – Extended confiscation?</vt:lpstr>
      <vt:lpstr>‘State compensation’ – Extended confiscation?</vt:lpstr>
      <vt:lpstr>‘State compensation’ – Extended confiscation?</vt:lpstr>
      <vt:lpstr>V. Non-conviction-based confiscation </vt:lpstr>
      <vt:lpstr>V. Non-conviction-based confiscation </vt:lpstr>
      <vt:lpstr>V. Non-conviction-based confiscation </vt:lpstr>
      <vt:lpstr>Commentary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bridges across subjectivities and spaces: reflections on the “Orfanotrofio housing squat for immigrants” in Thessaloniki (Greece)</dc:title>
  <dc:creator>Matina</dc:creator>
  <cp:lastModifiedBy>Nikolia</cp:lastModifiedBy>
  <cp:revision>95</cp:revision>
  <dcterms:created xsi:type="dcterms:W3CDTF">2016-08-25T13:30:09Z</dcterms:created>
  <dcterms:modified xsi:type="dcterms:W3CDTF">2018-06-27T23:11:03Z</dcterms:modified>
</cp:coreProperties>
</file>