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83" r:id="rId2"/>
    <p:sldId id="272" r:id="rId3"/>
    <p:sldId id="309" r:id="rId4"/>
    <p:sldId id="310" r:id="rId5"/>
    <p:sldId id="311" r:id="rId6"/>
    <p:sldId id="327" r:id="rId7"/>
    <p:sldId id="313" r:id="rId8"/>
    <p:sldId id="329" r:id="rId9"/>
    <p:sldId id="315" r:id="rId10"/>
    <p:sldId id="319" r:id="rId11"/>
    <p:sldId id="320" r:id="rId12"/>
    <p:sldId id="316" r:id="rId13"/>
    <p:sldId id="317" r:id="rId14"/>
    <p:sldId id="318" r:id="rId15"/>
    <p:sldId id="321" r:id="rId16"/>
    <p:sldId id="322" r:id="rId17"/>
    <p:sldId id="324" r:id="rId18"/>
    <p:sldId id="328" r:id="rId19"/>
    <p:sldId id="330" r:id="rId20"/>
    <p:sldId id="308" r:id="rId21"/>
  </p:sldIdLst>
  <p:sldSz cx="9144000" cy="6858000" type="screen4x3"/>
  <p:notesSz cx="9944100" cy="68056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68" autoAdjust="0"/>
  </p:normalViewPr>
  <p:slideViewPr>
    <p:cSldViewPr>
      <p:cViewPr varScale="1">
        <p:scale>
          <a:sx n="86" d="100"/>
          <a:sy n="86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35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2689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8B100-A782-4DA0-992C-B20B69E2799D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2689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5D253-DE99-4514-A39E-439BDA5A5E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944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2689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82C23-D046-4143-B503-6590B652CE81}" type="datetimeFigureOut">
              <a:rPr lang="nl-NL" smtClean="0"/>
              <a:t>28-06-18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73425" y="511175"/>
            <a:ext cx="3400425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411" y="3232667"/>
            <a:ext cx="7955279" cy="3062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2689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A5E4C-5792-4ADF-AB85-01B49F08DF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845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ea typeface="ＭＳ Ｐゴシック" charset="0"/>
              <a:cs typeface="+mn-cs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69DE82C-D2CA-4F33-B6E2-28CAB68BB960}" type="slidenum">
              <a:rPr lang="nl-NL" altLang="nl-NL" sz="1200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nl-NL" altLang="nl-NL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W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tit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87450" y="1714500"/>
            <a:ext cx="7558088" cy="6477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van de modeltitel te bewerken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2438400"/>
            <a:ext cx="7558088" cy="719138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1187450" y="4432300"/>
            <a:ext cx="7558088" cy="2524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600" b="1">
                <a:latin typeface="Verdana" pitchFamily="34" charset="0"/>
                <a:ea typeface="+mn-ea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DBBD00"/>
              </a:solidFill>
            </a:endParaRP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1187450" y="4760913"/>
            <a:ext cx="7558088" cy="2524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Verdana" pitchFamily="34" charset="0"/>
                <a:ea typeface="+mn-ea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DBB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65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902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73063"/>
            <a:ext cx="1889125" cy="5419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7450" y="373063"/>
            <a:ext cx="5516563" cy="5419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359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31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115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450" y="1114425"/>
            <a:ext cx="370205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1900" y="1114425"/>
            <a:ext cx="3703638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841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598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148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846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717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923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ZWAR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6" descr="tite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373063"/>
            <a:ext cx="75580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modeltitel te bewerken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114425"/>
            <a:ext cx="7558088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84646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Verdana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Verdana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Verdana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Verdana" pitchFamily="34" charset="0"/>
          <a:ea typeface="MS PGothic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Verdana" pitchFamily="34" charset="0"/>
        </a:defRPr>
      </a:lvl9pPr>
    </p:titleStyle>
    <p:bodyStyle>
      <a:lvl1pPr marL="285750" indent="-285750" algn="l" rtl="0" eaLnBrk="0" fontAlgn="base" hangingPunct="0">
        <a:lnSpc>
          <a:spcPct val="101000"/>
        </a:lnSpc>
        <a:spcBef>
          <a:spcPct val="0"/>
        </a:spcBef>
        <a:spcAft>
          <a:spcPct val="10000"/>
        </a:spcAft>
        <a:buChar char="•"/>
        <a:defRPr sz="2000">
          <a:solidFill>
            <a:schemeClr val="tx2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85750" algn="l" rtl="0" eaLnBrk="0" fontAlgn="base" hangingPunct="0">
        <a:lnSpc>
          <a:spcPct val="125000"/>
        </a:lnSpc>
        <a:spcBef>
          <a:spcPct val="0"/>
        </a:spcBef>
        <a:spcAft>
          <a:spcPct val="10000"/>
        </a:spcAft>
        <a:buChar char="•"/>
        <a:defRPr sz="1600">
          <a:solidFill>
            <a:schemeClr val="tx2"/>
          </a:solidFill>
          <a:latin typeface="+mn-lt"/>
          <a:ea typeface="MS PGothic" pitchFamily="34" charset="-128"/>
        </a:defRPr>
      </a:lvl2pPr>
      <a:lvl3pPr marL="1238250" indent="-285750" algn="l" rtl="0" eaLnBrk="0" fontAlgn="base" hangingPunct="0">
        <a:lnSpc>
          <a:spcPct val="125000"/>
        </a:lnSpc>
        <a:spcBef>
          <a:spcPct val="0"/>
        </a:spcBef>
        <a:spcAft>
          <a:spcPct val="10000"/>
        </a:spcAft>
        <a:buChar char="•"/>
        <a:defRPr sz="1600">
          <a:solidFill>
            <a:schemeClr val="tx2"/>
          </a:solidFill>
          <a:latin typeface="+mn-lt"/>
          <a:ea typeface="MS PGothic" pitchFamily="34" charset="-128"/>
        </a:defRPr>
      </a:lvl3pPr>
      <a:lvl4pPr marL="1714500" indent="-285750" algn="l" rtl="0" eaLnBrk="0" fontAlgn="base" hangingPunct="0">
        <a:lnSpc>
          <a:spcPct val="125000"/>
        </a:lnSpc>
        <a:spcBef>
          <a:spcPct val="0"/>
        </a:spcBef>
        <a:spcAft>
          <a:spcPct val="10000"/>
        </a:spcAft>
        <a:buChar char="•"/>
        <a:defRPr sz="1600">
          <a:solidFill>
            <a:schemeClr val="tx2"/>
          </a:solidFill>
          <a:latin typeface="+mn-lt"/>
          <a:ea typeface="MS PGothic" pitchFamily="34" charset="-128"/>
        </a:defRPr>
      </a:lvl4pPr>
      <a:lvl5pPr marL="2190750" indent="-285750" algn="l" rtl="0" eaLnBrk="0" fontAlgn="base" hangingPunct="0">
        <a:lnSpc>
          <a:spcPct val="125000"/>
        </a:lnSpc>
        <a:spcBef>
          <a:spcPct val="0"/>
        </a:spcBef>
        <a:spcAft>
          <a:spcPct val="10000"/>
        </a:spcAft>
        <a:buChar char="•"/>
        <a:defRPr sz="1600">
          <a:solidFill>
            <a:schemeClr val="tx2"/>
          </a:solidFill>
          <a:latin typeface="+mn-lt"/>
          <a:ea typeface="MS PGothic" pitchFamily="34" charset="-128"/>
        </a:defRPr>
      </a:lvl5pPr>
      <a:lvl6pPr marL="2647950" indent="-285750" algn="l" rtl="0" eaLnBrk="0" fontAlgn="base" hangingPunct="0">
        <a:lnSpc>
          <a:spcPct val="125000"/>
        </a:lnSpc>
        <a:spcBef>
          <a:spcPct val="0"/>
        </a:spcBef>
        <a:spcAft>
          <a:spcPct val="10000"/>
        </a:spcAft>
        <a:buChar char="•"/>
        <a:defRPr sz="1600">
          <a:solidFill>
            <a:schemeClr val="tx2"/>
          </a:solidFill>
          <a:latin typeface="+mn-lt"/>
        </a:defRPr>
      </a:lvl6pPr>
      <a:lvl7pPr marL="3105150" indent="-285750" algn="l" rtl="0" eaLnBrk="0" fontAlgn="base" hangingPunct="0">
        <a:lnSpc>
          <a:spcPct val="125000"/>
        </a:lnSpc>
        <a:spcBef>
          <a:spcPct val="0"/>
        </a:spcBef>
        <a:spcAft>
          <a:spcPct val="10000"/>
        </a:spcAft>
        <a:buChar char="•"/>
        <a:defRPr sz="1600">
          <a:solidFill>
            <a:schemeClr val="tx2"/>
          </a:solidFill>
          <a:latin typeface="+mn-lt"/>
        </a:defRPr>
      </a:lvl7pPr>
      <a:lvl8pPr marL="3562350" indent="-285750" algn="l" rtl="0" eaLnBrk="0" fontAlgn="base" hangingPunct="0">
        <a:lnSpc>
          <a:spcPct val="125000"/>
        </a:lnSpc>
        <a:spcBef>
          <a:spcPct val="0"/>
        </a:spcBef>
        <a:spcAft>
          <a:spcPct val="10000"/>
        </a:spcAft>
        <a:buChar char="•"/>
        <a:defRPr sz="1600">
          <a:solidFill>
            <a:schemeClr val="tx2"/>
          </a:solidFill>
          <a:latin typeface="+mn-lt"/>
        </a:defRPr>
      </a:lvl8pPr>
      <a:lvl9pPr marL="4019550" indent="-285750" algn="l" rtl="0" eaLnBrk="0" fontAlgn="base" hangingPunct="0">
        <a:lnSpc>
          <a:spcPct val="125000"/>
        </a:lnSpc>
        <a:spcBef>
          <a:spcPct val="0"/>
        </a:spcBef>
        <a:spcAft>
          <a:spcPct val="1000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w.s.dezanger@uu.n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1412776"/>
            <a:ext cx="8172400" cy="1439863"/>
          </a:xfrm>
        </p:spPr>
        <p:txBody>
          <a:bodyPr/>
          <a:lstStyle/>
          <a:p>
            <a:pPr>
              <a:defRPr/>
            </a:pPr>
            <a:r>
              <a:rPr lang="en-US" sz="3000" b="0" dirty="0">
                <a:solidFill>
                  <a:srgbClr val="DBBD00"/>
                </a:solidFill>
                <a:ea typeface="ＭＳ Ｐゴシック" charset="0"/>
                <a:cs typeface="+mj-cs"/>
              </a:rPr>
              <a:t/>
            </a:r>
            <a:br>
              <a:rPr lang="en-US" sz="3000" b="0" dirty="0">
                <a:solidFill>
                  <a:srgbClr val="DBBD00"/>
                </a:solidFill>
                <a:ea typeface="ＭＳ Ｐゴシック" charset="0"/>
                <a:cs typeface="+mj-cs"/>
              </a:rPr>
            </a:br>
            <a:r>
              <a:rPr lang="nl-NL" sz="3000" b="0" dirty="0">
                <a:ea typeface="ＭＳ Ｐゴシック" charset="0"/>
                <a:cs typeface="+mj-cs"/>
              </a:rPr>
              <a:t/>
            </a:r>
            <a:br>
              <a:rPr lang="nl-NL" sz="3000" b="0" dirty="0">
                <a:ea typeface="ＭＳ Ｐゴシック" charset="0"/>
                <a:cs typeface="+mj-cs"/>
              </a:rPr>
            </a:br>
            <a:endParaRPr lang="nl-NL" sz="3000" b="0" dirty="0">
              <a:ea typeface="ＭＳ Ｐゴシック" charset="0"/>
              <a:cs typeface="+mj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88369" y="3005039"/>
            <a:ext cx="7016079" cy="3160265"/>
          </a:xfrm>
        </p:spPr>
        <p:txBody>
          <a:bodyPr/>
          <a:lstStyle/>
          <a:p>
            <a:pPr>
              <a:lnSpc>
                <a:spcPct val="91000"/>
              </a:lnSpc>
              <a:defRPr/>
            </a:pPr>
            <a:endParaRPr lang="nl-NL" dirty="0">
              <a:ea typeface="ＭＳ Ｐゴシック" charset="0"/>
              <a:cs typeface="+mn-cs"/>
            </a:endParaRPr>
          </a:p>
          <a:p>
            <a:pPr>
              <a:lnSpc>
                <a:spcPct val="91000"/>
              </a:lnSpc>
              <a:defRPr/>
            </a:pPr>
            <a:r>
              <a:rPr lang="nl-NL" dirty="0" smtClean="0">
                <a:ea typeface="ＭＳ Ｐゴシック" charset="0"/>
              </a:rPr>
              <a:t>Cluj-Napoca, </a:t>
            </a:r>
            <a:r>
              <a:rPr lang="nl-NL" dirty="0">
                <a:ea typeface="ＭＳ Ｐゴシック" charset="0"/>
              </a:rPr>
              <a:t>28 </a:t>
            </a:r>
            <a:r>
              <a:rPr lang="nl-NL" dirty="0" err="1" smtClean="0">
                <a:ea typeface="ＭＳ Ｐゴシック" charset="0"/>
              </a:rPr>
              <a:t>June</a:t>
            </a:r>
            <a:r>
              <a:rPr lang="nl-NL" dirty="0" smtClean="0">
                <a:ea typeface="ＭＳ Ｐゴシック" charset="0"/>
              </a:rPr>
              <a:t> </a:t>
            </a:r>
            <a:r>
              <a:rPr lang="nl-NL" dirty="0">
                <a:ea typeface="ＭＳ Ｐゴシック" charset="0"/>
              </a:rPr>
              <a:t>2018</a:t>
            </a:r>
          </a:p>
          <a:p>
            <a:pPr>
              <a:lnSpc>
                <a:spcPct val="91000"/>
              </a:lnSpc>
              <a:defRPr/>
            </a:pPr>
            <a:endParaRPr lang="nl-NL" dirty="0">
              <a:ea typeface="ＭＳ Ｐゴシック" charset="0"/>
              <a:cs typeface="+mn-cs"/>
            </a:endParaRPr>
          </a:p>
          <a:p>
            <a:pPr>
              <a:lnSpc>
                <a:spcPct val="91000"/>
              </a:lnSpc>
              <a:defRPr/>
            </a:pPr>
            <a:r>
              <a:rPr lang="nl-NL" dirty="0">
                <a:ea typeface="ＭＳ Ｐゴシック" charset="0"/>
                <a:cs typeface="+mn-cs"/>
              </a:rPr>
              <a:t>Dr. W.S. (Wouter) de Zanger</a:t>
            </a:r>
          </a:p>
          <a:p>
            <a:pPr>
              <a:lnSpc>
                <a:spcPct val="91000"/>
              </a:lnSpc>
              <a:defRPr/>
            </a:pPr>
            <a:endParaRPr lang="nl-NL" dirty="0">
              <a:ea typeface="ＭＳ Ｐゴシック" charset="0"/>
              <a:cs typeface="+mn-cs"/>
            </a:endParaRPr>
          </a:p>
          <a:p>
            <a:pPr>
              <a:lnSpc>
                <a:spcPct val="91000"/>
              </a:lnSpc>
              <a:defRPr/>
            </a:pPr>
            <a:r>
              <a:rPr lang="nl-NL" dirty="0">
                <a:ea typeface="ＭＳ Ｐゴシック" charset="0"/>
                <a:cs typeface="+mn-cs"/>
              </a:rPr>
              <a:t>Utrecht Centre </a:t>
            </a:r>
            <a:r>
              <a:rPr lang="nl-NL" dirty="0" err="1">
                <a:ea typeface="ＭＳ Ｐゴシック" charset="0"/>
                <a:cs typeface="+mn-cs"/>
              </a:rPr>
              <a:t>for</a:t>
            </a:r>
            <a:r>
              <a:rPr lang="nl-NL" dirty="0">
                <a:ea typeface="ＭＳ Ｐゴシック" charset="0"/>
                <a:cs typeface="+mn-cs"/>
              </a:rPr>
              <a:t> Accountability </a:t>
            </a:r>
            <a:r>
              <a:rPr lang="nl-NL" dirty="0" err="1">
                <a:ea typeface="ＭＳ Ｐゴシック" charset="0"/>
                <a:cs typeface="+mn-cs"/>
              </a:rPr>
              <a:t>and</a:t>
            </a:r>
            <a:r>
              <a:rPr lang="nl-NL" dirty="0">
                <a:ea typeface="ＭＳ Ｐゴシック" charset="0"/>
                <a:cs typeface="+mn-cs"/>
              </a:rPr>
              <a:t> </a:t>
            </a:r>
            <a:r>
              <a:rPr lang="nl-NL" dirty="0" err="1">
                <a:ea typeface="ＭＳ Ｐゴシック" charset="0"/>
                <a:cs typeface="+mn-cs"/>
              </a:rPr>
              <a:t>Liability</a:t>
            </a:r>
            <a:r>
              <a:rPr lang="nl-NL" dirty="0">
                <a:ea typeface="ＭＳ Ｐゴシック" charset="0"/>
                <a:cs typeface="+mn-cs"/>
              </a:rPr>
              <a:t> </a:t>
            </a:r>
            <a:r>
              <a:rPr lang="nl-NL" dirty="0" err="1">
                <a:ea typeface="ＭＳ Ｐゴシック" charset="0"/>
                <a:cs typeface="+mn-cs"/>
              </a:rPr>
              <a:t>Law</a:t>
            </a:r>
            <a:endParaRPr lang="nl-NL" dirty="0">
              <a:ea typeface="ＭＳ Ｐゴシック" charset="0"/>
              <a:cs typeface="+mn-cs"/>
            </a:endParaRPr>
          </a:p>
          <a:p>
            <a:pPr>
              <a:lnSpc>
                <a:spcPct val="91000"/>
              </a:lnSpc>
              <a:defRPr/>
            </a:pPr>
            <a:r>
              <a:rPr lang="nl-NL" dirty="0">
                <a:ea typeface="ＭＳ Ｐゴシック" charset="0"/>
                <a:cs typeface="+mn-cs"/>
              </a:rPr>
              <a:t>Willem </a:t>
            </a:r>
            <a:r>
              <a:rPr lang="nl-NL" dirty="0" err="1">
                <a:ea typeface="ＭＳ Ｐゴシック" charset="0"/>
                <a:cs typeface="+mn-cs"/>
              </a:rPr>
              <a:t>Pompe</a:t>
            </a:r>
            <a:r>
              <a:rPr lang="nl-NL" dirty="0">
                <a:ea typeface="ＭＳ Ｐゴシック" charset="0"/>
                <a:cs typeface="+mn-cs"/>
              </a:rPr>
              <a:t> </a:t>
            </a:r>
            <a:r>
              <a:rPr lang="nl-NL" dirty="0" err="1">
                <a:ea typeface="ＭＳ Ｐゴシック" charset="0"/>
                <a:cs typeface="+mn-cs"/>
              </a:rPr>
              <a:t>Institute</a:t>
            </a:r>
            <a:r>
              <a:rPr lang="nl-NL" dirty="0">
                <a:ea typeface="ＭＳ Ｐゴシック" charset="0"/>
                <a:cs typeface="+mn-cs"/>
              </a:rPr>
              <a:t> </a:t>
            </a:r>
            <a:r>
              <a:rPr lang="nl-NL" dirty="0" err="1">
                <a:ea typeface="ＭＳ Ｐゴシック" charset="0"/>
                <a:cs typeface="+mn-cs"/>
              </a:rPr>
              <a:t>for</a:t>
            </a:r>
            <a:r>
              <a:rPr lang="nl-NL" dirty="0">
                <a:ea typeface="ＭＳ Ｐゴシック" charset="0"/>
                <a:cs typeface="+mn-cs"/>
              </a:rPr>
              <a:t> </a:t>
            </a:r>
            <a:r>
              <a:rPr lang="nl-NL" dirty="0" err="1">
                <a:ea typeface="ＭＳ Ｐゴシック" charset="0"/>
                <a:cs typeface="+mn-cs"/>
              </a:rPr>
              <a:t>Criminal</a:t>
            </a:r>
            <a:r>
              <a:rPr lang="nl-NL" dirty="0">
                <a:ea typeface="ＭＳ Ｐゴシック" charset="0"/>
                <a:cs typeface="+mn-cs"/>
              </a:rPr>
              <a:t> </a:t>
            </a:r>
            <a:r>
              <a:rPr lang="nl-NL" dirty="0" err="1">
                <a:ea typeface="ＭＳ Ｐゴシック" charset="0"/>
                <a:cs typeface="+mn-cs"/>
              </a:rPr>
              <a:t>Law</a:t>
            </a:r>
            <a:r>
              <a:rPr lang="nl-NL" dirty="0">
                <a:ea typeface="ＭＳ Ｐゴシック" charset="0"/>
                <a:cs typeface="+mn-cs"/>
              </a:rPr>
              <a:t> </a:t>
            </a:r>
            <a:r>
              <a:rPr lang="nl-NL" dirty="0" err="1">
                <a:ea typeface="ＭＳ Ｐゴシック" charset="0"/>
                <a:cs typeface="+mn-cs"/>
              </a:rPr>
              <a:t>and</a:t>
            </a:r>
            <a:r>
              <a:rPr lang="nl-NL" dirty="0">
                <a:ea typeface="ＭＳ Ｐゴシック" charset="0"/>
                <a:cs typeface="+mn-cs"/>
              </a:rPr>
              <a:t> </a:t>
            </a:r>
            <a:r>
              <a:rPr lang="nl-NL" dirty="0" err="1">
                <a:ea typeface="ＭＳ Ｐゴシック" charset="0"/>
                <a:cs typeface="+mn-cs"/>
              </a:rPr>
              <a:t>Criminology</a:t>
            </a:r>
            <a:endParaRPr lang="nl-NL" dirty="0">
              <a:ea typeface="ＭＳ Ｐゴシック" charset="0"/>
              <a:cs typeface="+mn-cs"/>
            </a:endParaRPr>
          </a:p>
          <a:p>
            <a:pPr>
              <a:lnSpc>
                <a:spcPct val="91000"/>
              </a:lnSpc>
              <a:defRPr/>
            </a:pPr>
            <a:endParaRPr lang="en-US" dirty="0">
              <a:ea typeface="ＭＳ Ｐゴシック" charset="0"/>
              <a:cs typeface="+mn-cs"/>
            </a:endParaRPr>
          </a:p>
          <a:p>
            <a:pPr>
              <a:lnSpc>
                <a:spcPct val="91000"/>
              </a:lnSpc>
              <a:defRPr/>
            </a:pPr>
            <a:r>
              <a:rPr lang="en-US" dirty="0">
                <a:ea typeface="ＭＳ Ｐゴシック" charset="0"/>
                <a:cs typeface="+mn-cs"/>
              </a:rPr>
              <a:t>U</a:t>
            </a:r>
            <a:r>
              <a:rPr lang="nl-NL" dirty="0" err="1">
                <a:ea typeface="ＭＳ Ｐゴシック" charset="0"/>
                <a:cs typeface="+mn-cs"/>
              </a:rPr>
              <a:t>trecht</a:t>
            </a:r>
            <a:r>
              <a:rPr lang="nl-NL" dirty="0">
                <a:ea typeface="ＭＳ Ｐゴシック" charset="0"/>
                <a:cs typeface="+mn-cs"/>
              </a:rPr>
              <a:t> University</a:t>
            </a:r>
          </a:p>
          <a:p>
            <a:pPr>
              <a:lnSpc>
                <a:spcPct val="91000"/>
              </a:lnSpc>
              <a:defRPr/>
            </a:pPr>
            <a:endParaRPr lang="nl-NL" dirty="0">
              <a:ea typeface="ＭＳ Ｐゴシック" charset="0"/>
              <a:cs typeface="+mn-cs"/>
            </a:endParaRPr>
          </a:p>
          <a:p>
            <a:pPr>
              <a:lnSpc>
                <a:spcPct val="91000"/>
              </a:lnSpc>
              <a:defRPr/>
            </a:pPr>
            <a:endParaRPr lang="nl-NL" dirty="0">
              <a:ea typeface="ＭＳ Ｐゴシック" charset="0"/>
              <a:cs typeface="+mn-cs"/>
            </a:endParaRPr>
          </a:p>
          <a:p>
            <a:pPr>
              <a:lnSpc>
                <a:spcPct val="91000"/>
              </a:lnSpc>
              <a:defRPr/>
            </a:pPr>
            <a:endParaRPr lang="nl-NL" dirty="0">
              <a:ea typeface="ＭＳ Ｐゴシック" charset="0"/>
              <a:cs typeface="+mn-cs"/>
            </a:endParaRPr>
          </a:p>
          <a:p>
            <a:pPr>
              <a:lnSpc>
                <a:spcPct val="91000"/>
              </a:lnSpc>
              <a:defRPr/>
            </a:pPr>
            <a:endParaRPr lang="nl-NL" dirty="0">
              <a:ea typeface="ＭＳ Ｐゴシック" charset="0"/>
              <a:cs typeface="+mn-cs"/>
            </a:endParaRPr>
          </a:p>
          <a:p>
            <a:pPr>
              <a:lnSpc>
                <a:spcPct val="91000"/>
              </a:lnSpc>
              <a:defRPr/>
            </a:pPr>
            <a:endParaRPr lang="en-US" dirty="0">
              <a:ea typeface="ＭＳ Ｐゴシック" charset="0"/>
              <a:cs typeface="+mn-cs"/>
            </a:endParaRPr>
          </a:p>
          <a:p>
            <a:pPr>
              <a:lnSpc>
                <a:spcPct val="91000"/>
              </a:lnSpc>
              <a:defRPr/>
            </a:pPr>
            <a:endParaRPr lang="nl-NL" dirty="0">
              <a:ea typeface="ＭＳ Ｐゴシック" charset="0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68016" y="1565176"/>
            <a:ext cx="817240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sz="2700" kern="0" dirty="0">
                <a:solidFill>
                  <a:srgbClr val="DBBD00"/>
                </a:solidFill>
                <a:ea typeface="ＭＳ Ｐゴシック" charset="0"/>
                <a:cs typeface="+mj-cs"/>
              </a:rPr>
              <a:t>Confiscation in the Netherlands</a:t>
            </a:r>
            <a:endParaRPr lang="nl-NL" sz="2700" kern="0" dirty="0">
              <a:ea typeface="ＭＳ Ｐゴシック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72879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nl-NL" sz="2500" b="0" kern="0" dirty="0">
                <a:solidFill>
                  <a:schemeClr val="tx1"/>
                </a:solidFill>
              </a:rPr>
              <a:t>B</a:t>
            </a:r>
            <a:r>
              <a:rPr lang="nl-NL" sz="2500" b="0" kern="0" dirty="0" smtClean="0">
                <a:solidFill>
                  <a:schemeClr val="tx1"/>
                </a:solidFill>
              </a:rPr>
              <a:t>.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Procedural</a:t>
            </a:r>
            <a:r>
              <a:rPr lang="nl-NL" sz="2500" b="0" kern="0" dirty="0" smtClean="0">
                <a:solidFill>
                  <a:schemeClr val="tx1"/>
                </a:solidFill>
              </a:rPr>
              <a:t>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aspects</a:t>
            </a:r>
            <a:endParaRPr lang="nl-NL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360800"/>
            <a:ext cx="7776864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lnSpc>
                <a:spcPct val="150000"/>
              </a:lnSpc>
              <a:buAutoNum type="romanUcPeriod"/>
            </a:pPr>
            <a:r>
              <a:rPr lang="en-GB" sz="1700" dirty="0" smtClean="0">
                <a:solidFill>
                  <a:schemeClr val="tx2"/>
                </a:solidFill>
              </a:rPr>
              <a:t>Freezing (/seizure, “</a:t>
            </a:r>
            <a:r>
              <a:rPr lang="en-GB" sz="1700" i="1" dirty="0" err="1" smtClean="0">
                <a:solidFill>
                  <a:schemeClr val="tx2"/>
                </a:solidFill>
              </a:rPr>
              <a:t>beslag</a:t>
            </a:r>
            <a:r>
              <a:rPr lang="en-GB" sz="1700" dirty="0" smtClean="0">
                <a:solidFill>
                  <a:schemeClr val="tx2"/>
                </a:solidFill>
              </a:rPr>
              <a:t>”)</a:t>
            </a:r>
          </a:p>
          <a:p>
            <a:pPr marL="400050" indent="-400050">
              <a:lnSpc>
                <a:spcPct val="150000"/>
              </a:lnSpc>
              <a:buAutoNum type="romanUcPeriod"/>
            </a:pPr>
            <a:endParaRPr lang="en-GB" sz="17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No time limits or maximum duration.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Also possible in execution phase to fulfil payment obligation (art. 575 CCP)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Remedies: oppose freezing in court </a:t>
            </a:r>
            <a:r>
              <a:rPr lang="en-GB" sz="1600" dirty="0" smtClean="0">
                <a:solidFill>
                  <a:schemeClr val="tx2"/>
                </a:solidFill>
              </a:rPr>
              <a:t>(</a:t>
            </a:r>
            <a:r>
              <a:rPr lang="en-GB" sz="1600" dirty="0">
                <a:solidFill>
                  <a:schemeClr val="tx2"/>
                </a:solidFill>
              </a:rPr>
              <a:t>Art. 552a CCP)</a:t>
            </a:r>
            <a:endParaRPr lang="en-GB" sz="1700" dirty="0" smtClean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en-GB" sz="1500" dirty="0" smtClean="0">
                <a:solidFill>
                  <a:schemeClr val="tx2"/>
                </a:solidFill>
              </a:rPr>
              <a:t>Limited judicial review: </a:t>
            </a:r>
            <a:r>
              <a:rPr lang="en-GB" sz="1500" dirty="0">
                <a:solidFill>
                  <a:schemeClr val="tx2"/>
                </a:solidFill>
              </a:rPr>
              <a:t>o</a:t>
            </a:r>
            <a:r>
              <a:rPr lang="en-GB" sz="1500" dirty="0" smtClean="0">
                <a:solidFill>
                  <a:schemeClr val="tx2"/>
                </a:solidFill>
              </a:rPr>
              <a:t>nly if “highly unlikely” that confiscation judge will impose a confiscation order of a certain amount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en-GB" sz="1500" dirty="0" smtClean="0">
                <a:solidFill>
                  <a:schemeClr val="tx2"/>
                </a:solidFill>
              </a:rPr>
              <a:t>Limited proportionality and subsidiarity test</a:t>
            </a:r>
            <a:r>
              <a:rPr lang="en-GB" sz="1500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GB" sz="17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In </a:t>
            </a:r>
            <a:r>
              <a:rPr lang="en-GB" sz="1700" dirty="0" smtClean="0">
                <a:solidFill>
                  <a:schemeClr val="tx2"/>
                </a:solidFill>
              </a:rPr>
              <a:t>2017</a:t>
            </a:r>
            <a:r>
              <a:rPr lang="en-GB" sz="1700" dirty="0">
                <a:solidFill>
                  <a:schemeClr val="tx2"/>
                </a:solidFill>
              </a:rPr>
              <a:t>: € </a:t>
            </a:r>
            <a:r>
              <a:rPr lang="en-GB" sz="1700" dirty="0" smtClean="0">
                <a:solidFill>
                  <a:schemeClr val="tx2"/>
                </a:solidFill>
              </a:rPr>
              <a:t>359 was frozen. </a:t>
            </a:r>
          </a:p>
          <a:p>
            <a:pPr>
              <a:lnSpc>
                <a:spcPct val="150000"/>
              </a:lnSpc>
            </a:pP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885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nl-NL" sz="2500" b="0" kern="0" dirty="0">
                <a:solidFill>
                  <a:schemeClr val="tx1"/>
                </a:solidFill>
              </a:rPr>
              <a:t>B</a:t>
            </a:r>
            <a:r>
              <a:rPr lang="nl-NL" sz="2500" b="0" kern="0" dirty="0" smtClean="0">
                <a:solidFill>
                  <a:schemeClr val="tx1"/>
                </a:solidFill>
              </a:rPr>
              <a:t>.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Procedural</a:t>
            </a:r>
            <a:r>
              <a:rPr lang="nl-NL" sz="2500" b="0" kern="0" dirty="0" smtClean="0">
                <a:solidFill>
                  <a:schemeClr val="tx1"/>
                </a:solidFill>
              </a:rPr>
              <a:t>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aspects</a:t>
            </a:r>
            <a:endParaRPr lang="nl-NL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360800"/>
            <a:ext cx="7776864" cy="4847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II. Freezing of third-parties’ assets</a:t>
            </a:r>
          </a:p>
          <a:p>
            <a:pPr marL="400050" indent="-400050">
              <a:lnSpc>
                <a:spcPct val="150000"/>
              </a:lnSpc>
              <a:buAutoNum type="romanUcPeriod"/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Necessary to target </a:t>
            </a:r>
            <a:endParaRPr lang="en-GB" sz="1700" dirty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Possible under Art. 94a (4)(5) CCP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If third party knew or ought to have known that the property was transferred to him in order to frustrate the execution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Also other property of third party, up to amount of  the transferred property (aim: fulfilment payment obligation)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Third party can be a company</a:t>
            </a:r>
          </a:p>
          <a:p>
            <a:pPr>
              <a:lnSpc>
                <a:spcPct val="150000"/>
              </a:lnSpc>
            </a:pPr>
            <a:endParaRPr lang="en-GB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chemeClr val="tx2"/>
                </a:solidFill>
              </a:rPr>
              <a:t>Third party can also oppose the freezing (Art. 552a CCP). </a:t>
            </a:r>
            <a:r>
              <a:rPr lang="en-GB" i="1" dirty="0" smtClean="0">
                <a:solidFill>
                  <a:schemeClr val="tx2"/>
                </a:solidFill>
              </a:rPr>
              <a:t>Bona fide </a:t>
            </a:r>
            <a:r>
              <a:rPr lang="en-GB" dirty="0" smtClean="0">
                <a:solidFill>
                  <a:schemeClr val="tx2"/>
                </a:solidFill>
              </a:rPr>
              <a:t>first parties must be protected.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934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nl-NL" sz="2500" b="0" kern="0" dirty="0">
                <a:solidFill>
                  <a:schemeClr val="tx1"/>
                </a:solidFill>
              </a:rPr>
              <a:t>B</a:t>
            </a:r>
            <a:r>
              <a:rPr lang="nl-NL" sz="2500" b="0" kern="0" dirty="0" smtClean="0">
                <a:solidFill>
                  <a:schemeClr val="tx1"/>
                </a:solidFill>
              </a:rPr>
              <a:t>.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Procedural</a:t>
            </a:r>
            <a:r>
              <a:rPr lang="nl-NL" sz="2500" b="0" kern="0" dirty="0" smtClean="0">
                <a:solidFill>
                  <a:schemeClr val="tx1"/>
                </a:solidFill>
              </a:rPr>
              <a:t>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aspects</a:t>
            </a:r>
            <a:endParaRPr lang="nl-NL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268760"/>
            <a:ext cx="75608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III. </a:t>
            </a:r>
            <a:r>
              <a:rPr lang="en-GB" sz="1700" dirty="0" smtClean="0">
                <a:solidFill>
                  <a:schemeClr val="tx2"/>
                </a:solidFill>
              </a:rPr>
              <a:t>Confiscation</a:t>
            </a: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Separate procedure: articles 511b – 511i CCP</a:t>
            </a: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Public prosecutor orders imposition. </a:t>
            </a: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Rights </a:t>
            </a:r>
            <a:r>
              <a:rPr lang="en-GB" sz="1700" dirty="0">
                <a:solidFill>
                  <a:schemeClr val="tx2"/>
                </a:solidFill>
              </a:rPr>
              <a:t>and guarantees defendant: practically the same as in regular criminal cases</a:t>
            </a:r>
            <a:r>
              <a:rPr lang="en-GB" sz="1700" dirty="0" smtClean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en-GB" sz="1700" dirty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>
                <a:solidFill>
                  <a:schemeClr val="tx2"/>
                </a:solidFill>
              </a:rPr>
              <a:t>Right to remain silent and not to incriminate oneself;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>
                <a:solidFill>
                  <a:schemeClr val="tx2"/>
                </a:solidFill>
              </a:rPr>
              <a:t>Right to adduce evidence (although less possibilities to hear witnesses);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>
                <a:solidFill>
                  <a:schemeClr val="tx2"/>
                </a:solidFill>
              </a:rPr>
              <a:t>Right to appeal and cassation</a:t>
            </a:r>
            <a:r>
              <a:rPr lang="en-GB" sz="1700" dirty="0" smtClean="0">
                <a:solidFill>
                  <a:schemeClr val="tx2"/>
                </a:solidFill>
              </a:rPr>
              <a:t>.</a:t>
            </a:r>
            <a:endParaRPr lang="en-GB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chemeClr val="tx2"/>
                </a:solidFill>
              </a:rPr>
              <a:t/>
            </a:r>
            <a:br>
              <a:rPr lang="en-GB" dirty="0" smtClean="0">
                <a:solidFill>
                  <a:schemeClr val="tx2"/>
                </a:solidFill>
              </a:rPr>
            </a:b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695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nl-NL" sz="2500" b="0" kern="0" dirty="0">
                <a:solidFill>
                  <a:schemeClr val="tx1"/>
                </a:solidFill>
              </a:rPr>
              <a:t>B</a:t>
            </a:r>
            <a:r>
              <a:rPr lang="nl-NL" sz="2500" b="0" kern="0" dirty="0" smtClean="0">
                <a:solidFill>
                  <a:schemeClr val="tx1"/>
                </a:solidFill>
              </a:rPr>
              <a:t>.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Procedural</a:t>
            </a:r>
            <a:r>
              <a:rPr lang="nl-NL" sz="2500" b="0" kern="0" dirty="0" smtClean="0">
                <a:solidFill>
                  <a:schemeClr val="tx1"/>
                </a:solidFill>
              </a:rPr>
              <a:t>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aspects</a:t>
            </a:r>
            <a:endParaRPr lang="nl-NL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052736"/>
            <a:ext cx="7488832" cy="5564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III. </a:t>
            </a:r>
            <a:r>
              <a:rPr lang="en-GB" sz="1700" dirty="0" smtClean="0">
                <a:solidFill>
                  <a:schemeClr val="tx2"/>
                </a:solidFill>
              </a:rPr>
              <a:t>Confiscation</a:t>
            </a:r>
          </a:p>
          <a:p>
            <a:pPr>
              <a:lnSpc>
                <a:spcPct val="150000"/>
              </a:lnSpc>
            </a:pPr>
            <a:endParaRPr lang="en-GB" sz="17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b="1" dirty="0" smtClean="0">
                <a:solidFill>
                  <a:schemeClr val="tx2"/>
                </a:solidFill>
              </a:rPr>
              <a:t>Some </a:t>
            </a:r>
            <a:r>
              <a:rPr lang="en-GB" sz="1700" b="1" dirty="0">
                <a:solidFill>
                  <a:schemeClr val="tx2"/>
                </a:solidFill>
              </a:rPr>
              <a:t>differences: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>
                <a:solidFill>
                  <a:schemeClr val="tx2"/>
                </a:solidFill>
              </a:rPr>
              <a:t>Less evidence is needed. One statement by suspect or witness can be enough;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>
                <a:solidFill>
                  <a:schemeClr val="tx2"/>
                </a:solidFill>
              </a:rPr>
              <a:t>No conviction needed for every offence;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>
                <a:solidFill>
                  <a:schemeClr val="tx2"/>
                </a:solidFill>
              </a:rPr>
              <a:t>More freedom to from deviate from prosecutor’s claim;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>
                <a:solidFill>
                  <a:schemeClr val="tx2"/>
                </a:solidFill>
              </a:rPr>
              <a:t>More freedom for prosecutor to change claim;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>
                <a:solidFill>
                  <a:schemeClr val="tx2"/>
                </a:solidFill>
              </a:rPr>
              <a:t>Different time limit court: 6 weeks (instead of 2)</a:t>
            </a:r>
            <a:r>
              <a:rPr lang="en-GB" sz="1700" dirty="0" smtClean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Standard </a:t>
            </a:r>
            <a:r>
              <a:rPr lang="en-GB" sz="1700" dirty="0">
                <a:solidFill>
                  <a:schemeClr val="tx2"/>
                </a:solidFill>
              </a:rPr>
              <a:t>of proof:</a:t>
            </a:r>
          </a:p>
          <a:p>
            <a:pPr>
              <a:lnSpc>
                <a:spcPct val="150000"/>
              </a:lnSpc>
            </a:pPr>
            <a:r>
              <a:rPr lang="en-GB" sz="1700" dirty="0">
                <a:solidFill>
                  <a:schemeClr val="tx2"/>
                </a:solidFill>
              </a:rPr>
              <a:t>At first sight lower: ‘sufficient indications’ and ‘plausible’ (instead of ‘convinced’). </a:t>
            </a:r>
          </a:p>
          <a:p>
            <a:pPr>
              <a:lnSpc>
                <a:spcPct val="150000"/>
              </a:lnSpc>
            </a:pPr>
            <a:endParaRPr lang="en-GB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111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nl-NL" sz="2500" b="0" kern="0" dirty="0">
                <a:solidFill>
                  <a:schemeClr val="tx1"/>
                </a:solidFill>
              </a:rPr>
              <a:t>B</a:t>
            </a:r>
            <a:r>
              <a:rPr lang="nl-NL" sz="2500" b="0" kern="0" dirty="0" smtClean="0">
                <a:solidFill>
                  <a:schemeClr val="tx1"/>
                </a:solidFill>
              </a:rPr>
              <a:t>.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Procedural</a:t>
            </a:r>
            <a:r>
              <a:rPr lang="nl-NL" sz="2500" b="0" kern="0" dirty="0" smtClean="0">
                <a:solidFill>
                  <a:schemeClr val="tx1"/>
                </a:solidFill>
              </a:rPr>
              <a:t>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aspects</a:t>
            </a:r>
            <a:endParaRPr lang="nl-NL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360800"/>
            <a:ext cx="770485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IV. Third-party confiscation</a:t>
            </a: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Only confiscation under the convicted person.</a:t>
            </a:r>
          </a:p>
          <a:p>
            <a:pPr>
              <a:lnSpc>
                <a:spcPct val="150000"/>
              </a:lnSpc>
            </a:pPr>
            <a:endParaRPr lang="en-GB" sz="17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But: possible to sell property that is frozen under a third party (see before: art. 94a CCP) in order to fulfil confiscation order of convicted person.</a:t>
            </a:r>
          </a:p>
          <a:p>
            <a:pPr>
              <a:lnSpc>
                <a:spcPct val="150000"/>
              </a:lnSpc>
            </a:pPr>
            <a:endParaRPr lang="en-GB" sz="17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(</a:t>
            </a:r>
            <a:r>
              <a:rPr lang="en-GB" sz="1700" dirty="0">
                <a:solidFill>
                  <a:schemeClr val="tx2"/>
                </a:solidFill>
              </a:rPr>
              <a:t>A</a:t>
            </a:r>
            <a:r>
              <a:rPr lang="en-GB" sz="1700" dirty="0" smtClean="0">
                <a:solidFill>
                  <a:schemeClr val="tx2"/>
                </a:solidFill>
              </a:rPr>
              <a:t>rt. </a:t>
            </a:r>
            <a:r>
              <a:rPr lang="en-GB" sz="1700" dirty="0" smtClean="0">
                <a:solidFill>
                  <a:schemeClr val="tx2"/>
                </a:solidFill>
              </a:rPr>
              <a:t>574 (</a:t>
            </a:r>
            <a:r>
              <a:rPr lang="en-GB" sz="1700" dirty="0" smtClean="0">
                <a:solidFill>
                  <a:schemeClr val="tx2"/>
                </a:solidFill>
              </a:rPr>
              <a:t>1) CCP and art. 575 (1) CCP</a:t>
            </a:r>
            <a:r>
              <a:rPr lang="en-GB" sz="1700" dirty="0" smtClean="0">
                <a:solidFill>
                  <a:schemeClr val="tx2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272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nl-NL" sz="2500" b="0" kern="0" dirty="0" smtClean="0">
                <a:solidFill>
                  <a:schemeClr val="tx1"/>
                </a:solidFill>
              </a:rPr>
              <a:t>D. Management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and</a:t>
            </a:r>
            <a:r>
              <a:rPr lang="nl-NL" sz="2500" b="0" kern="0" dirty="0" smtClean="0">
                <a:solidFill>
                  <a:schemeClr val="tx1"/>
                </a:solidFill>
              </a:rPr>
              <a:t>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disposal</a:t>
            </a:r>
            <a:r>
              <a:rPr lang="nl-NL" sz="2500" b="0" kern="0" dirty="0" smtClean="0">
                <a:solidFill>
                  <a:schemeClr val="tx1"/>
                </a:solidFill>
              </a:rPr>
              <a:t> of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assets</a:t>
            </a:r>
            <a:endParaRPr lang="nl-NL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1360800"/>
            <a:ext cx="7704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700" b="1" u="sng" dirty="0" smtClean="0">
                <a:solidFill>
                  <a:schemeClr val="tx2"/>
                </a:solidFill>
              </a:rPr>
              <a:t>During freezing</a:t>
            </a:r>
            <a:r>
              <a:rPr lang="en-GB" sz="1700" dirty="0" smtClean="0">
                <a:solidFill>
                  <a:schemeClr val="tx2"/>
                </a:solidFill>
              </a:rPr>
              <a:t>: the State manages the assets an bears the costs.</a:t>
            </a: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Possible to: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>
                <a:solidFill>
                  <a:schemeClr val="tx2"/>
                </a:solidFill>
              </a:rPr>
              <a:t>R</a:t>
            </a:r>
            <a:r>
              <a:rPr lang="en-GB" sz="1700" dirty="0" smtClean="0">
                <a:solidFill>
                  <a:schemeClr val="tx2"/>
                </a:solidFill>
              </a:rPr>
              <a:t>eturn the asset, either with or without a deposit/security;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>
                <a:solidFill>
                  <a:schemeClr val="tx2"/>
                </a:solidFill>
              </a:rPr>
              <a:t>Dangerous assets are destroyed (guns, drugs</a:t>
            </a:r>
            <a:r>
              <a:rPr lang="en-GB" sz="1700" dirty="0" smtClean="0">
                <a:solidFill>
                  <a:schemeClr val="tx2"/>
                </a:solidFill>
              </a:rPr>
              <a:t>);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Sell </a:t>
            </a:r>
            <a:r>
              <a:rPr lang="en-GB" sz="1700" dirty="0" smtClean="0">
                <a:solidFill>
                  <a:schemeClr val="tx2"/>
                </a:solidFill>
              </a:rPr>
              <a:t>the asset and manage the </a:t>
            </a:r>
            <a:r>
              <a:rPr lang="en-GB" sz="1700" dirty="0" smtClean="0">
                <a:solidFill>
                  <a:schemeClr val="tx2"/>
                </a:solidFill>
              </a:rPr>
              <a:t>proceeds</a:t>
            </a:r>
            <a:r>
              <a:rPr lang="en-GB" sz="1700" dirty="0">
                <a:solidFill>
                  <a:schemeClr val="tx2"/>
                </a:solidFill>
              </a:rPr>
              <a:t>.</a:t>
            </a: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Usually: State keeps managing, property loses value. Risk of the defendant.</a:t>
            </a:r>
            <a:endParaRPr lang="en-GB" sz="17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Defendant can claim damage by means of a civil (tort) claim. </a:t>
            </a:r>
            <a:r>
              <a:rPr lang="en-GB" sz="1700" dirty="0" smtClean="0">
                <a:solidFill>
                  <a:schemeClr val="tx2"/>
                </a:solidFill>
              </a:rPr>
              <a:t>(Possibility</a:t>
            </a:r>
            <a:r>
              <a:rPr lang="en-GB" sz="1700" dirty="0" smtClean="0">
                <a:solidFill>
                  <a:schemeClr val="tx2"/>
                </a:solidFill>
              </a:rPr>
              <a:t>: compensate in confiscation order </a:t>
            </a:r>
            <a:r>
              <a:rPr lang="en-GB" sz="1700" dirty="0" smtClean="0">
                <a:solidFill>
                  <a:schemeClr val="tx2"/>
                </a:solidFill>
              </a:rPr>
              <a:t>- </a:t>
            </a:r>
            <a:r>
              <a:rPr lang="en-GB" sz="1700" dirty="0" smtClean="0">
                <a:solidFill>
                  <a:schemeClr val="tx2"/>
                </a:solidFill>
              </a:rPr>
              <a:t>De </a:t>
            </a:r>
            <a:r>
              <a:rPr lang="en-GB" sz="1700" dirty="0">
                <a:solidFill>
                  <a:schemeClr val="tx2"/>
                </a:solidFill>
              </a:rPr>
              <a:t>Zanger 2018</a:t>
            </a:r>
            <a:r>
              <a:rPr lang="en-GB" sz="1700" dirty="0" smtClean="0">
                <a:solidFill>
                  <a:schemeClr val="tx2"/>
                </a:solidFill>
              </a:rPr>
              <a:t>)</a:t>
            </a: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960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500" b="0" kern="0" dirty="0" smtClean="0">
                <a:solidFill>
                  <a:schemeClr val="tx1"/>
                </a:solidFill>
              </a:rPr>
              <a:t>D. Management and disposal of assets</a:t>
            </a:r>
            <a:endParaRPr lang="en-GB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1052736"/>
            <a:ext cx="7704856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GB" sz="1700" b="1" u="sng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b="1" u="sng" dirty="0" smtClean="0">
                <a:solidFill>
                  <a:schemeClr val="tx2"/>
                </a:solidFill>
              </a:rPr>
              <a:t>Disposal</a:t>
            </a:r>
            <a:r>
              <a:rPr lang="en-GB" sz="1700" dirty="0">
                <a:solidFill>
                  <a:schemeClr val="tx2"/>
                </a:solidFill>
              </a:rPr>
              <a:t>: </a:t>
            </a: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If the objects do not belong to a victim,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and the defendant does not pay: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The </a:t>
            </a:r>
            <a:r>
              <a:rPr lang="en-GB" sz="1700" dirty="0">
                <a:solidFill>
                  <a:schemeClr val="tx2"/>
                </a:solidFill>
              </a:rPr>
              <a:t>property is sold, the proceeds serve as payment by the </a:t>
            </a:r>
            <a:r>
              <a:rPr lang="en-GB" sz="1700" dirty="0" smtClean="0">
                <a:solidFill>
                  <a:schemeClr val="tx2"/>
                </a:solidFill>
              </a:rPr>
              <a:t>defendant.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>
                <a:solidFill>
                  <a:schemeClr val="tx2"/>
                </a:solidFill>
              </a:rPr>
              <a:t>Costs of selling: for the </a:t>
            </a:r>
            <a:r>
              <a:rPr lang="en-GB" sz="1700" dirty="0" smtClean="0">
                <a:solidFill>
                  <a:schemeClr val="tx2"/>
                </a:solidFill>
              </a:rPr>
              <a:t>defendant. Costs </a:t>
            </a:r>
            <a:r>
              <a:rPr lang="en-GB" sz="1700" dirty="0">
                <a:solidFill>
                  <a:schemeClr val="tx2"/>
                </a:solidFill>
              </a:rPr>
              <a:t>of debt </a:t>
            </a:r>
            <a:r>
              <a:rPr lang="en-GB" sz="1700" dirty="0" smtClean="0">
                <a:solidFill>
                  <a:schemeClr val="tx2"/>
                </a:solidFill>
              </a:rPr>
              <a:t>collector/bailiff, can lead up to approx. € 1.200.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GB" sz="17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Assets frozen under </a:t>
            </a:r>
            <a:r>
              <a:rPr lang="en-GB" sz="1700" i="1" dirty="0" smtClean="0">
                <a:solidFill>
                  <a:schemeClr val="tx2"/>
                </a:solidFill>
              </a:rPr>
              <a:t>male fide </a:t>
            </a:r>
            <a:r>
              <a:rPr lang="en-GB" sz="1700" dirty="0" smtClean="0">
                <a:solidFill>
                  <a:schemeClr val="tx2"/>
                </a:solidFill>
              </a:rPr>
              <a:t>third party is treated the same.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658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500" b="0" kern="0" dirty="0" smtClean="0">
                <a:solidFill>
                  <a:schemeClr val="tx1"/>
                </a:solidFill>
              </a:rPr>
              <a:t>D. Management and disposal of assets</a:t>
            </a:r>
            <a:endParaRPr lang="en-GB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1052736"/>
            <a:ext cx="7704856" cy="362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700" b="1" u="sng" dirty="0">
                <a:solidFill>
                  <a:schemeClr val="tx2"/>
                </a:solidFill>
              </a:rPr>
              <a:t>Disposal</a:t>
            </a:r>
            <a:r>
              <a:rPr lang="en-GB" sz="1700" dirty="0">
                <a:solidFill>
                  <a:schemeClr val="tx2"/>
                </a:solidFill>
              </a:rPr>
              <a:t>: </a:t>
            </a:r>
            <a:endParaRPr lang="en-GB" sz="17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GB" sz="17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Costs of value decrease: for the defendant (</a:t>
            </a:r>
            <a:r>
              <a:rPr lang="en-GB" sz="1700" dirty="0">
                <a:solidFill>
                  <a:schemeClr val="tx2"/>
                </a:solidFill>
              </a:rPr>
              <a:t>as a </a:t>
            </a:r>
            <a:r>
              <a:rPr lang="en-GB" sz="1700" dirty="0" smtClean="0">
                <a:solidFill>
                  <a:schemeClr val="tx2"/>
                </a:solidFill>
              </a:rPr>
              <a:t>rule).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Mitigation in the execution phase is possible.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GB" sz="1700" dirty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First experiment(s) with social reuse.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2" name="Afbeelding 1" descr="boot_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645024"/>
            <a:ext cx="6084168" cy="3042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97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500" b="0" kern="0" dirty="0" smtClean="0">
                <a:solidFill>
                  <a:schemeClr val="tx1"/>
                </a:solidFill>
              </a:rPr>
              <a:t>C. Mutual recognition aspects</a:t>
            </a:r>
            <a:endParaRPr lang="en-GB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1052736"/>
            <a:ext cx="7704856" cy="4805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700" b="1" u="sng" dirty="0" smtClean="0">
                <a:solidFill>
                  <a:srgbClr val="000000"/>
                </a:solidFill>
              </a:rPr>
              <a:t>I. Freezing</a:t>
            </a:r>
            <a:endParaRPr lang="en-GB" sz="1700" b="1" u="sng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rgbClr val="000000"/>
                </a:solidFill>
              </a:rPr>
              <a:t>Specific title in Code of Criminal Procedure: Art. 552jj – 552yy</a:t>
            </a: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rgbClr val="000000"/>
                </a:solidFill>
              </a:rPr>
              <a:t>Background: Framework Decision 2003/577 </a:t>
            </a: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rgbClr val="000000"/>
                </a:solidFill>
              </a:rPr>
              <a:t>Limited </a:t>
            </a:r>
            <a:r>
              <a:rPr lang="en-GB" sz="1700" dirty="0">
                <a:solidFill>
                  <a:srgbClr val="000000"/>
                </a:solidFill>
              </a:rPr>
              <a:t>grounds for refusal (Art. 552ll CCP)</a:t>
            </a:r>
            <a:r>
              <a:rPr lang="en-GB" sz="1700" dirty="0" smtClean="0">
                <a:solidFill>
                  <a:srgbClr val="000000"/>
                </a:solidFill>
              </a:rPr>
              <a:t>:</a:t>
            </a:r>
            <a:r>
              <a:rPr lang="en-GB" sz="1700" dirty="0">
                <a:solidFill>
                  <a:srgbClr val="000000"/>
                </a:solidFill>
              </a:rPr>
              <a:t> 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1500" dirty="0">
                <a:solidFill>
                  <a:srgbClr val="000000"/>
                </a:solidFill>
              </a:rPr>
              <a:t>Human rights violation (art. 1 FD 2003/577)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1500" dirty="0">
                <a:solidFill>
                  <a:srgbClr val="000000"/>
                </a:solidFill>
              </a:rPr>
              <a:t>Certificate not sent (in time)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1500" dirty="0">
                <a:solidFill>
                  <a:srgbClr val="000000"/>
                </a:solidFill>
              </a:rPr>
              <a:t>Immunity in Dutch law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1500" dirty="0">
                <a:solidFill>
                  <a:srgbClr val="000000"/>
                </a:solidFill>
              </a:rPr>
              <a:t>Ne </a:t>
            </a:r>
            <a:r>
              <a:rPr lang="en-GB" sz="1500" dirty="0" err="1">
                <a:solidFill>
                  <a:srgbClr val="000000"/>
                </a:solidFill>
              </a:rPr>
              <a:t>bis</a:t>
            </a:r>
            <a:r>
              <a:rPr lang="en-GB" sz="1500" dirty="0">
                <a:solidFill>
                  <a:srgbClr val="000000"/>
                </a:solidFill>
              </a:rPr>
              <a:t> in idem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1500" dirty="0">
                <a:solidFill>
                  <a:srgbClr val="000000"/>
                </a:solidFill>
              </a:rPr>
              <a:t>Request relates to an investigation for an offence which is not a criminal offence in the Netherlands (unless on list and threatened with imprisonment of at least 3 years)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1500" dirty="0">
                <a:solidFill>
                  <a:srgbClr val="000000"/>
                </a:solidFill>
              </a:rPr>
              <a:t>Clear from the outset that it cannot lead to </a:t>
            </a:r>
            <a:r>
              <a:rPr lang="en-GB" sz="1500" dirty="0" smtClean="0">
                <a:solidFill>
                  <a:srgbClr val="000000"/>
                </a:solidFill>
              </a:rPr>
              <a:t>confiscation</a:t>
            </a:r>
            <a:endParaRPr lang="en-GB" sz="15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343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GB" sz="2500" b="0" kern="0" dirty="0" smtClean="0">
                <a:solidFill>
                  <a:schemeClr val="tx1"/>
                </a:solidFill>
              </a:rPr>
              <a:t>C. Mutual recognition aspects</a:t>
            </a:r>
            <a:endParaRPr lang="en-GB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1052736"/>
            <a:ext cx="7704856" cy="7548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700" b="1" u="sng" dirty="0" smtClean="0">
                <a:solidFill>
                  <a:srgbClr val="000000"/>
                </a:solidFill>
              </a:rPr>
              <a:t>III</a:t>
            </a:r>
            <a:r>
              <a:rPr lang="en-GB" sz="1700" b="1" u="sng" dirty="0" smtClean="0">
                <a:solidFill>
                  <a:srgbClr val="000000"/>
                </a:solidFill>
              </a:rPr>
              <a:t>. </a:t>
            </a:r>
            <a:r>
              <a:rPr lang="en-GB" sz="1700" b="1" u="sng" dirty="0" smtClean="0">
                <a:solidFill>
                  <a:srgbClr val="000000"/>
                </a:solidFill>
              </a:rPr>
              <a:t>Confiscation</a:t>
            </a:r>
            <a:endParaRPr lang="en-GB" sz="1700" b="1" u="sng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WWETGC (2007)</a:t>
            </a:r>
            <a:endParaRPr lang="en-GB" sz="17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A specific law for the mutual recognition of financial penalties and (as of 2009) confiscation orders.</a:t>
            </a: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>
                <a:solidFill>
                  <a:schemeClr val="tx2"/>
                </a:solidFill>
              </a:rPr>
              <a:t>Framework Decision 2006/783/</a:t>
            </a:r>
            <a:r>
              <a:rPr lang="en-GB" sz="1700">
                <a:solidFill>
                  <a:schemeClr val="tx2"/>
                </a:solidFill>
              </a:rPr>
              <a:t>JHA </a:t>
            </a: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Limited grounds for refusal</a:t>
            </a:r>
            <a:endParaRPr lang="en-GB" sz="17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Authority: Public Prosecutor decides on the recognition</a:t>
            </a: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Remedy: Judicial review (Art. 27 WWETGC)</a:t>
            </a:r>
            <a:endParaRPr lang="en-GB" sz="17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14 cases: never squashed</a:t>
            </a: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Prejudicial questions relating to imprisonment:</a:t>
            </a:r>
          </a:p>
          <a:p>
            <a:pPr>
              <a:lnSpc>
                <a:spcPct val="150000"/>
              </a:lnSpc>
            </a:pPr>
            <a:r>
              <a:rPr lang="en-GB" sz="1700" dirty="0">
                <a:solidFill>
                  <a:schemeClr val="tx2"/>
                </a:solidFill>
              </a:rPr>
              <a:t>	</a:t>
            </a:r>
            <a:r>
              <a:rPr lang="en-GB" sz="1700" dirty="0" smtClean="0">
                <a:solidFill>
                  <a:schemeClr val="tx2"/>
                </a:solidFill>
              </a:rPr>
              <a:t>		ECLI:NL:RBNNE</a:t>
            </a:r>
            <a:r>
              <a:rPr lang="en-GB" sz="1700" dirty="0">
                <a:solidFill>
                  <a:schemeClr val="tx2"/>
                </a:solidFill>
              </a:rPr>
              <a:t>:2018:1193 </a:t>
            </a: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87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nl-NL" sz="2500" b="0" kern="0" dirty="0" smtClean="0">
                <a:solidFill>
                  <a:schemeClr val="tx1"/>
                </a:solidFill>
              </a:rPr>
              <a:t>Presentation</a:t>
            </a:r>
            <a:endParaRPr lang="nl-NL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1700808"/>
            <a:ext cx="6480720" cy="4639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dirty="0" smtClean="0">
                <a:solidFill>
                  <a:schemeClr val="tx2"/>
                </a:solidFill>
              </a:rPr>
              <a:t>Draft country report on the Netherlands</a:t>
            </a:r>
          </a:p>
          <a:p>
            <a:pPr>
              <a:lnSpc>
                <a:spcPct val="150000"/>
              </a:lnSpc>
            </a:pPr>
            <a:endParaRPr lang="nl-NL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nl-NL" dirty="0" smtClean="0">
                <a:solidFill>
                  <a:schemeClr val="tx2"/>
                </a:solidFill>
              </a:rPr>
              <a:t>4 </a:t>
            </a:r>
            <a:r>
              <a:rPr lang="nl-NL" dirty="0" err="1" smtClean="0">
                <a:solidFill>
                  <a:schemeClr val="tx2"/>
                </a:solidFill>
              </a:rPr>
              <a:t>parts</a:t>
            </a:r>
            <a:r>
              <a:rPr lang="nl-NL" dirty="0" smtClean="0">
                <a:solidFill>
                  <a:schemeClr val="tx2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endParaRPr lang="nl-NL" dirty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dirty="0" smtClean="0">
                <a:solidFill>
                  <a:schemeClr val="tx2"/>
                </a:solidFill>
              </a:rPr>
              <a:t>A. </a:t>
            </a:r>
            <a:r>
              <a:rPr lang="nl-NL" dirty="0" err="1" smtClean="0">
                <a:solidFill>
                  <a:schemeClr val="tx2"/>
                </a:solidFill>
              </a:rPr>
              <a:t>Substantial</a:t>
            </a:r>
            <a:r>
              <a:rPr lang="nl-NL" dirty="0" smtClean="0">
                <a:solidFill>
                  <a:schemeClr val="tx2"/>
                </a:solidFill>
              </a:rPr>
              <a:t> </a:t>
            </a:r>
            <a:r>
              <a:rPr lang="nl-NL" dirty="0" err="1" smtClean="0">
                <a:solidFill>
                  <a:schemeClr val="tx2"/>
                </a:solidFill>
              </a:rPr>
              <a:t>aspects</a:t>
            </a:r>
            <a:r>
              <a:rPr lang="nl-NL" dirty="0" smtClean="0">
                <a:solidFill>
                  <a:schemeClr val="tx2"/>
                </a:solidFill>
              </a:rPr>
              <a:t> on </a:t>
            </a:r>
            <a:r>
              <a:rPr lang="nl-NL" dirty="0" err="1" smtClean="0">
                <a:solidFill>
                  <a:schemeClr val="tx2"/>
                </a:solidFill>
              </a:rPr>
              <a:t>confiscation</a:t>
            </a:r>
            <a:endParaRPr lang="nl-NL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dirty="0" smtClean="0">
                <a:solidFill>
                  <a:schemeClr val="tx2"/>
                </a:solidFill>
              </a:rPr>
              <a:t>B. </a:t>
            </a:r>
            <a:r>
              <a:rPr lang="nl-NL" dirty="0" err="1" smtClean="0">
                <a:solidFill>
                  <a:schemeClr val="tx2"/>
                </a:solidFill>
              </a:rPr>
              <a:t>Procedural</a:t>
            </a:r>
            <a:r>
              <a:rPr lang="nl-NL" dirty="0" smtClean="0">
                <a:solidFill>
                  <a:schemeClr val="tx2"/>
                </a:solidFill>
              </a:rPr>
              <a:t> </a:t>
            </a:r>
            <a:r>
              <a:rPr lang="nl-NL" dirty="0" err="1" smtClean="0">
                <a:solidFill>
                  <a:schemeClr val="tx2"/>
                </a:solidFill>
              </a:rPr>
              <a:t>aspects</a:t>
            </a:r>
            <a:endParaRPr lang="nl-NL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dirty="0" smtClean="0">
                <a:solidFill>
                  <a:schemeClr val="tx2"/>
                </a:solidFill>
              </a:rPr>
              <a:t>C. Mutual </a:t>
            </a:r>
            <a:r>
              <a:rPr lang="nl-NL" dirty="0" err="1" smtClean="0">
                <a:solidFill>
                  <a:schemeClr val="tx2"/>
                </a:solidFill>
              </a:rPr>
              <a:t>recognition</a:t>
            </a:r>
            <a:r>
              <a:rPr lang="nl-NL" dirty="0" smtClean="0">
                <a:solidFill>
                  <a:schemeClr val="tx2"/>
                </a:solidFill>
              </a:rPr>
              <a:t> </a:t>
            </a:r>
            <a:r>
              <a:rPr lang="nl-NL" dirty="0" err="1" smtClean="0">
                <a:solidFill>
                  <a:schemeClr val="tx2"/>
                </a:solidFill>
              </a:rPr>
              <a:t>aspects</a:t>
            </a:r>
            <a:endParaRPr lang="nl-NL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dirty="0" smtClean="0">
                <a:solidFill>
                  <a:schemeClr val="tx2"/>
                </a:solidFill>
              </a:rPr>
              <a:t>D. </a:t>
            </a:r>
            <a:r>
              <a:rPr lang="nl-NL" dirty="0" smtClean="0">
                <a:solidFill>
                  <a:schemeClr val="tx2"/>
                </a:solidFill>
              </a:rPr>
              <a:t>Management </a:t>
            </a:r>
            <a:r>
              <a:rPr lang="nl-NL" dirty="0" err="1" smtClean="0">
                <a:solidFill>
                  <a:schemeClr val="tx2"/>
                </a:solidFill>
              </a:rPr>
              <a:t>and</a:t>
            </a:r>
            <a:r>
              <a:rPr lang="nl-NL" dirty="0" smtClean="0">
                <a:solidFill>
                  <a:schemeClr val="tx2"/>
                </a:solidFill>
              </a:rPr>
              <a:t> </a:t>
            </a:r>
            <a:r>
              <a:rPr lang="nl-NL" dirty="0" err="1" smtClean="0">
                <a:solidFill>
                  <a:schemeClr val="tx2"/>
                </a:solidFill>
              </a:rPr>
              <a:t>disposal</a:t>
            </a:r>
            <a:r>
              <a:rPr lang="nl-NL" dirty="0" smtClean="0">
                <a:solidFill>
                  <a:schemeClr val="tx2"/>
                </a:solidFill>
              </a:rPr>
              <a:t> </a:t>
            </a:r>
            <a:r>
              <a:rPr lang="nl-NL" dirty="0" err="1" smtClean="0">
                <a:solidFill>
                  <a:schemeClr val="tx2"/>
                </a:solidFill>
              </a:rPr>
              <a:t>aspects</a:t>
            </a:r>
            <a:endParaRPr lang="nl-NL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nl-NL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nl-NL" dirty="0">
                <a:solidFill>
                  <a:schemeClr val="tx2"/>
                </a:solidFill>
              </a:rPr>
              <a:t/>
            </a:r>
            <a:br>
              <a:rPr lang="nl-NL" dirty="0">
                <a:solidFill>
                  <a:schemeClr val="tx2"/>
                </a:solidFill>
              </a:rPr>
            </a:br>
            <a:endParaRPr lang="nl-N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865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err="1"/>
              <a:t>Thank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smtClean="0"/>
              <a:t>attention.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err="1" smtClean="0"/>
              <a:t>Questions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w.s.dezanger@uu.nl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5161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9588"/>
            <a:ext cx="7344816" cy="7455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sz="1700" dirty="0" smtClean="0">
                <a:solidFill>
                  <a:schemeClr val="tx2"/>
                </a:solidFill>
              </a:rPr>
              <a:t>A. </a:t>
            </a:r>
            <a:r>
              <a:rPr lang="nl-NL" sz="1700" dirty="0" err="1" smtClean="0">
                <a:solidFill>
                  <a:schemeClr val="tx2"/>
                </a:solidFill>
              </a:rPr>
              <a:t>Substantial</a:t>
            </a:r>
            <a:r>
              <a:rPr lang="nl-NL" sz="1700" dirty="0" smtClean="0">
                <a:solidFill>
                  <a:schemeClr val="tx2"/>
                </a:solidFill>
              </a:rPr>
              <a:t> </a:t>
            </a:r>
            <a:r>
              <a:rPr lang="nl-NL" sz="1700" dirty="0" err="1" smtClean="0">
                <a:solidFill>
                  <a:schemeClr val="tx2"/>
                </a:solidFill>
              </a:rPr>
              <a:t>aspects</a:t>
            </a:r>
            <a:r>
              <a:rPr lang="nl-NL" sz="1700" dirty="0" smtClean="0">
                <a:solidFill>
                  <a:schemeClr val="tx2"/>
                </a:solidFill>
              </a:rPr>
              <a:t> on </a:t>
            </a:r>
            <a:r>
              <a:rPr lang="nl-NL" sz="1700" dirty="0" err="1" smtClean="0">
                <a:solidFill>
                  <a:schemeClr val="tx2"/>
                </a:solidFill>
              </a:rPr>
              <a:t>confiscation</a:t>
            </a:r>
            <a:endParaRPr lang="nl-NL" sz="1700" dirty="0" smtClean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sz="1500" dirty="0" err="1" smtClean="0">
                <a:solidFill>
                  <a:schemeClr val="tx2"/>
                </a:solidFill>
              </a:rPr>
              <a:t>Including</a:t>
            </a:r>
            <a:r>
              <a:rPr lang="nl-NL" sz="1500" dirty="0" smtClean="0">
                <a:solidFill>
                  <a:schemeClr val="tx2"/>
                </a:solidFill>
              </a:rPr>
              <a:t> </a:t>
            </a:r>
            <a:r>
              <a:rPr lang="nl-NL" sz="1500" dirty="0" err="1" smtClean="0">
                <a:solidFill>
                  <a:schemeClr val="tx2"/>
                </a:solidFill>
              </a:rPr>
              <a:t>third</a:t>
            </a:r>
            <a:r>
              <a:rPr lang="nl-NL" sz="1500" dirty="0" smtClean="0">
                <a:solidFill>
                  <a:schemeClr val="tx2"/>
                </a:solidFill>
              </a:rPr>
              <a:t>-party </a:t>
            </a:r>
            <a:r>
              <a:rPr lang="nl-NL" sz="1500" dirty="0" err="1" smtClean="0">
                <a:solidFill>
                  <a:schemeClr val="tx2"/>
                </a:solidFill>
              </a:rPr>
              <a:t>confiscation</a:t>
            </a:r>
            <a:endParaRPr lang="nl-NL" sz="15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sz="1700" dirty="0" smtClean="0">
                <a:solidFill>
                  <a:schemeClr val="tx2"/>
                </a:solidFill>
              </a:rPr>
              <a:t>B. </a:t>
            </a:r>
            <a:r>
              <a:rPr lang="nl-NL" sz="1700" dirty="0" err="1" smtClean="0">
                <a:solidFill>
                  <a:schemeClr val="tx2"/>
                </a:solidFill>
              </a:rPr>
              <a:t>Procedural</a:t>
            </a:r>
            <a:r>
              <a:rPr lang="nl-NL" sz="1700" dirty="0" smtClean="0">
                <a:solidFill>
                  <a:schemeClr val="tx2"/>
                </a:solidFill>
              </a:rPr>
              <a:t> </a:t>
            </a:r>
            <a:r>
              <a:rPr lang="nl-NL" sz="1700" dirty="0" err="1" smtClean="0">
                <a:solidFill>
                  <a:schemeClr val="tx2"/>
                </a:solidFill>
              </a:rPr>
              <a:t>aspects</a:t>
            </a:r>
            <a:endParaRPr lang="nl-NL" sz="1700" dirty="0" smtClean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sz="1500" dirty="0" smtClean="0">
                <a:solidFill>
                  <a:schemeClr val="tx2"/>
                </a:solidFill>
              </a:rPr>
              <a:t>I. </a:t>
            </a:r>
            <a:r>
              <a:rPr lang="nl-NL" sz="1500" dirty="0" err="1" smtClean="0">
                <a:solidFill>
                  <a:schemeClr val="tx2"/>
                </a:solidFill>
              </a:rPr>
              <a:t>Freezing</a:t>
            </a:r>
            <a:endParaRPr lang="nl-NL" sz="1500" dirty="0" smtClean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sz="1500" dirty="0" smtClean="0">
                <a:solidFill>
                  <a:schemeClr val="tx2"/>
                </a:solidFill>
              </a:rPr>
              <a:t>II. </a:t>
            </a:r>
            <a:r>
              <a:rPr lang="nl-NL" sz="1500" dirty="0" err="1" smtClean="0">
                <a:solidFill>
                  <a:schemeClr val="tx2"/>
                </a:solidFill>
              </a:rPr>
              <a:t>Freezing</a:t>
            </a:r>
            <a:r>
              <a:rPr lang="nl-NL" sz="1500" dirty="0" smtClean="0">
                <a:solidFill>
                  <a:schemeClr val="tx2"/>
                </a:solidFill>
              </a:rPr>
              <a:t> of </a:t>
            </a:r>
            <a:r>
              <a:rPr lang="nl-NL" sz="1500" dirty="0" err="1" smtClean="0">
                <a:solidFill>
                  <a:schemeClr val="tx2"/>
                </a:solidFill>
              </a:rPr>
              <a:t>third-parties</a:t>
            </a:r>
            <a:r>
              <a:rPr lang="nl-NL" sz="1500" dirty="0" smtClean="0">
                <a:solidFill>
                  <a:schemeClr val="tx2"/>
                </a:solidFill>
              </a:rPr>
              <a:t>’ </a:t>
            </a:r>
            <a:r>
              <a:rPr lang="nl-NL" sz="1500" dirty="0" err="1" smtClean="0">
                <a:solidFill>
                  <a:schemeClr val="tx2"/>
                </a:solidFill>
              </a:rPr>
              <a:t>assets</a:t>
            </a:r>
            <a:endParaRPr lang="nl-NL" sz="1500" dirty="0" smtClean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sz="1500" dirty="0" smtClean="0">
                <a:solidFill>
                  <a:schemeClr val="tx2"/>
                </a:solidFill>
              </a:rPr>
              <a:t>III. </a:t>
            </a:r>
            <a:r>
              <a:rPr lang="nl-NL" sz="1500" dirty="0" err="1" smtClean="0">
                <a:solidFill>
                  <a:schemeClr val="tx2"/>
                </a:solidFill>
              </a:rPr>
              <a:t>Confiscation</a:t>
            </a:r>
            <a:endParaRPr lang="nl-NL" sz="1500" dirty="0" smtClean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sz="1500" dirty="0" smtClean="0">
                <a:solidFill>
                  <a:schemeClr val="tx2"/>
                </a:solidFill>
              </a:rPr>
              <a:t>IV. </a:t>
            </a:r>
            <a:r>
              <a:rPr lang="nl-NL" sz="1500" dirty="0" err="1" smtClean="0">
                <a:solidFill>
                  <a:schemeClr val="tx2"/>
                </a:solidFill>
              </a:rPr>
              <a:t>Third-prarty</a:t>
            </a:r>
            <a:r>
              <a:rPr lang="nl-NL" sz="1500" dirty="0" smtClean="0">
                <a:solidFill>
                  <a:schemeClr val="tx2"/>
                </a:solidFill>
              </a:rPr>
              <a:t> </a:t>
            </a:r>
            <a:r>
              <a:rPr lang="nl-NL" sz="1500" dirty="0" err="1" smtClean="0">
                <a:solidFill>
                  <a:schemeClr val="tx2"/>
                </a:solidFill>
              </a:rPr>
              <a:t>confiscation</a:t>
            </a:r>
            <a:endParaRPr lang="nl-NL" sz="15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sz="1700" dirty="0" smtClean="0">
                <a:solidFill>
                  <a:schemeClr val="tx2"/>
                </a:solidFill>
              </a:rPr>
              <a:t>C. Mutual </a:t>
            </a:r>
            <a:r>
              <a:rPr lang="nl-NL" sz="1700" dirty="0" err="1" smtClean="0">
                <a:solidFill>
                  <a:schemeClr val="tx2"/>
                </a:solidFill>
              </a:rPr>
              <a:t>recognition</a:t>
            </a:r>
            <a:r>
              <a:rPr lang="nl-NL" sz="1700" dirty="0" smtClean="0">
                <a:solidFill>
                  <a:schemeClr val="tx2"/>
                </a:solidFill>
              </a:rPr>
              <a:t> </a:t>
            </a:r>
            <a:r>
              <a:rPr lang="nl-NL" sz="1700" dirty="0" err="1" smtClean="0">
                <a:solidFill>
                  <a:schemeClr val="tx2"/>
                </a:solidFill>
              </a:rPr>
              <a:t>aspects</a:t>
            </a:r>
            <a:endParaRPr lang="nl-NL" sz="1700" dirty="0" smtClean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sz="1500" dirty="0">
                <a:solidFill>
                  <a:schemeClr val="tx2"/>
                </a:solidFill>
              </a:rPr>
              <a:t>I. </a:t>
            </a:r>
            <a:r>
              <a:rPr lang="nl-NL" sz="1500" dirty="0" err="1">
                <a:solidFill>
                  <a:schemeClr val="tx2"/>
                </a:solidFill>
              </a:rPr>
              <a:t>Freezing</a:t>
            </a:r>
            <a:endParaRPr lang="nl-NL" sz="1500" dirty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sz="1500" dirty="0">
                <a:solidFill>
                  <a:schemeClr val="tx2"/>
                </a:solidFill>
              </a:rPr>
              <a:t>II. </a:t>
            </a:r>
            <a:r>
              <a:rPr lang="nl-NL" sz="1500" dirty="0" err="1">
                <a:solidFill>
                  <a:schemeClr val="tx2"/>
                </a:solidFill>
              </a:rPr>
              <a:t>Freezing</a:t>
            </a:r>
            <a:r>
              <a:rPr lang="nl-NL" sz="1500" dirty="0">
                <a:solidFill>
                  <a:schemeClr val="tx2"/>
                </a:solidFill>
              </a:rPr>
              <a:t> of </a:t>
            </a:r>
            <a:r>
              <a:rPr lang="nl-NL" sz="1500" dirty="0" err="1">
                <a:solidFill>
                  <a:schemeClr val="tx2"/>
                </a:solidFill>
              </a:rPr>
              <a:t>third-parties</a:t>
            </a:r>
            <a:r>
              <a:rPr lang="nl-NL" sz="1500" dirty="0">
                <a:solidFill>
                  <a:schemeClr val="tx2"/>
                </a:solidFill>
              </a:rPr>
              <a:t>’ </a:t>
            </a:r>
            <a:r>
              <a:rPr lang="nl-NL" sz="1500" dirty="0" err="1">
                <a:solidFill>
                  <a:schemeClr val="tx2"/>
                </a:solidFill>
              </a:rPr>
              <a:t>assets</a:t>
            </a:r>
            <a:endParaRPr lang="nl-NL" sz="1500" dirty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sz="1500" dirty="0">
                <a:solidFill>
                  <a:schemeClr val="tx2"/>
                </a:solidFill>
              </a:rPr>
              <a:t>III. </a:t>
            </a:r>
            <a:r>
              <a:rPr lang="nl-NL" sz="1500" dirty="0" err="1">
                <a:solidFill>
                  <a:schemeClr val="tx2"/>
                </a:solidFill>
              </a:rPr>
              <a:t>Confiscation</a:t>
            </a:r>
            <a:endParaRPr lang="nl-NL" sz="1500" dirty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sz="1500" dirty="0">
                <a:solidFill>
                  <a:schemeClr val="tx2"/>
                </a:solidFill>
              </a:rPr>
              <a:t>IV. </a:t>
            </a:r>
            <a:r>
              <a:rPr lang="nl-NL" sz="1500" dirty="0" err="1">
                <a:solidFill>
                  <a:schemeClr val="tx2"/>
                </a:solidFill>
              </a:rPr>
              <a:t>Third</a:t>
            </a:r>
            <a:r>
              <a:rPr lang="nl-NL" sz="1500" dirty="0">
                <a:solidFill>
                  <a:schemeClr val="tx2"/>
                </a:solidFill>
              </a:rPr>
              <a:t>-</a:t>
            </a:r>
            <a:r>
              <a:rPr lang="nl-NL" sz="1500" dirty="0" smtClean="0">
                <a:solidFill>
                  <a:schemeClr val="tx2"/>
                </a:solidFill>
              </a:rPr>
              <a:t>party </a:t>
            </a:r>
            <a:r>
              <a:rPr lang="nl-NL" sz="1500" dirty="0" err="1">
                <a:solidFill>
                  <a:schemeClr val="tx2"/>
                </a:solidFill>
              </a:rPr>
              <a:t>confiscation</a:t>
            </a:r>
            <a:endParaRPr lang="nl-NL" sz="1500" dirty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sz="1700" dirty="0" smtClean="0">
                <a:solidFill>
                  <a:schemeClr val="tx2"/>
                </a:solidFill>
              </a:rPr>
              <a:t>D. Management </a:t>
            </a:r>
            <a:r>
              <a:rPr lang="nl-NL" sz="1700" dirty="0" err="1" smtClean="0">
                <a:solidFill>
                  <a:schemeClr val="tx2"/>
                </a:solidFill>
              </a:rPr>
              <a:t>and</a:t>
            </a:r>
            <a:r>
              <a:rPr lang="nl-NL" sz="1700" dirty="0" smtClean="0">
                <a:solidFill>
                  <a:schemeClr val="tx2"/>
                </a:solidFill>
              </a:rPr>
              <a:t> </a:t>
            </a:r>
            <a:r>
              <a:rPr lang="nl-NL" sz="1700" dirty="0" err="1" smtClean="0">
                <a:solidFill>
                  <a:schemeClr val="tx2"/>
                </a:solidFill>
              </a:rPr>
              <a:t>disposal</a:t>
            </a:r>
            <a:r>
              <a:rPr lang="nl-NL" sz="1700" dirty="0" smtClean="0">
                <a:solidFill>
                  <a:schemeClr val="tx2"/>
                </a:solidFill>
              </a:rPr>
              <a:t> </a:t>
            </a:r>
            <a:r>
              <a:rPr lang="nl-NL" sz="1700" dirty="0" err="1" smtClean="0">
                <a:solidFill>
                  <a:schemeClr val="tx2"/>
                </a:solidFill>
              </a:rPr>
              <a:t>aspects</a:t>
            </a:r>
            <a:endParaRPr lang="nl-NL" sz="1700" dirty="0" smtClean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sz="1500" dirty="0">
                <a:solidFill>
                  <a:schemeClr val="tx2"/>
                </a:solidFill>
              </a:rPr>
              <a:t>I. </a:t>
            </a:r>
            <a:r>
              <a:rPr lang="nl-NL" sz="1500" dirty="0" err="1">
                <a:solidFill>
                  <a:schemeClr val="tx2"/>
                </a:solidFill>
              </a:rPr>
              <a:t>Freezing</a:t>
            </a:r>
            <a:endParaRPr lang="nl-NL" sz="1500" dirty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sz="1500" dirty="0">
                <a:solidFill>
                  <a:schemeClr val="tx2"/>
                </a:solidFill>
              </a:rPr>
              <a:t>II. </a:t>
            </a:r>
            <a:r>
              <a:rPr lang="nl-NL" sz="1500" dirty="0" err="1">
                <a:solidFill>
                  <a:schemeClr val="tx2"/>
                </a:solidFill>
              </a:rPr>
              <a:t>Freezing</a:t>
            </a:r>
            <a:r>
              <a:rPr lang="nl-NL" sz="1500" dirty="0">
                <a:solidFill>
                  <a:schemeClr val="tx2"/>
                </a:solidFill>
              </a:rPr>
              <a:t> of </a:t>
            </a:r>
            <a:r>
              <a:rPr lang="nl-NL" sz="1500" dirty="0" err="1">
                <a:solidFill>
                  <a:schemeClr val="tx2"/>
                </a:solidFill>
              </a:rPr>
              <a:t>third-parties</a:t>
            </a:r>
            <a:r>
              <a:rPr lang="nl-NL" sz="1500" dirty="0">
                <a:solidFill>
                  <a:schemeClr val="tx2"/>
                </a:solidFill>
              </a:rPr>
              <a:t>’ </a:t>
            </a:r>
            <a:r>
              <a:rPr lang="nl-NL" sz="1500" dirty="0" err="1">
                <a:solidFill>
                  <a:schemeClr val="tx2"/>
                </a:solidFill>
              </a:rPr>
              <a:t>assets</a:t>
            </a:r>
            <a:endParaRPr lang="nl-NL" sz="1500" dirty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sz="1500" dirty="0">
                <a:solidFill>
                  <a:schemeClr val="tx2"/>
                </a:solidFill>
              </a:rPr>
              <a:t>III. </a:t>
            </a:r>
            <a:r>
              <a:rPr lang="nl-NL" sz="1500" dirty="0" err="1">
                <a:solidFill>
                  <a:schemeClr val="tx2"/>
                </a:solidFill>
              </a:rPr>
              <a:t>Confiscation</a:t>
            </a:r>
            <a:endParaRPr lang="nl-NL" sz="1500" dirty="0">
              <a:solidFill>
                <a:schemeClr val="tx2"/>
              </a:solidFill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sz="1500" dirty="0">
                <a:solidFill>
                  <a:schemeClr val="tx2"/>
                </a:solidFill>
              </a:rPr>
              <a:t>IV. </a:t>
            </a:r>
            <a:r>
              <a:rPr lang="nl-NL" sz="1500" dirty="0" err="1">
                <a:solidFill>
                  <a:schemeClr val="tx2"/>
                </a:solidFill>
              </a:rPr>
              <a:t>Third</a:t>
            </a:r>
            <a:r>
              <a:rPr lang="nl-NL" sz="1500" dirty="0">
                <a:solidFill>
                  <a:schemeClr val="tx2"/>
                </a:solidFill>
              </a:rPr>
              <a:t>-party </a:t>
            </a:r>
            <a:r>
              <a:rPr lang="nl-NL" sz="1500" dirty="0" err="1" smtClean="0">
                <a:solidFill>
                  <a:schemeClr val="tx2"/>
                </a:solidFill>
              </a:rPr>
              <a:t>confiscation</a:t>
            </a:r>
            <a:endParaRPr lang="nl-NL" sz="15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nl-NL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nl-NL" dirty="0">
                <a:solidFill>
                  <a:schemeClr val="tx2"/>
                </a:solidFill>
              </a:rPr>
              <a:t/>
            </a:r>
            <a:br>
              <a:rPr lang="nl-NL" dirty="0">
                <a:solidFill>
                  <a:schemeClr val="tx2"/>
                </a:solidFill>
              </a:rPr>
            </a:br>
            <a:endParaRPr lang="nl-N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91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nl-NL" sz="2500" b="0" kern="0" dirty="0" smtClean="0">
                <a:solidFill>
                  <a:schemeClr val="tx1"/>
                </a:solidFill>
              </a:rPr>
              <a:t>Presentation</a:t>
            </a:r>
            <a:endParaRPr lang="nl-NL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821025"/>
            <a:ext cx="7200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nl-NL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nl-NL" sz="1700" dirty="0" smtClean="0">
                <a:solidFill>
                  <a:schemeClr val="tx2"/>
                </a:solidFill>
              </a:rPr>
              <a:t>Focus on:</a:t>
            </a:r>
          </a:p>
          <a:p>
            <a:pPr>
              <a:lnSpc>
                <a:spcPct val="150000"/>
              </a:lnSpc>
            </a:pPr>
            <a:endParaRPr lang="nl-NL" sz="1700" dirty="0">
              <a:solidFill>
                <a:schemeClr val="tx2"/>
              </a:solidFill>
            </a:endParaRP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nl-NL" sz="1700" dirty="0" err="1" smtClean="0">
                <a:solidFill>
                  <a:schemeClr val="tx2"/>
                </a:solidFill>
              </a:rPr>
              <a:t>Substantial</a:t>
            </a:r>
            <a:r>
              <a:rPr lang="nl-NL" sz="1700" dirty="0" smtClean="0">
                <a:solidFill>
                  <a:schemeClr val="tx2"/>
                </a:solidFill>
              </a:rPr>
              <a:t> </a:t>
            </a:r>
            <a:r>
              <a:rPr lang="nl-NL" sz="1700" dirty="0" err="1" smtClean="0">
                <a:solidFill>
                  <a:schemeClr val="tx2"/>
                </a:solidFill>
              </a:rPr>
              <a:t>aspects</a:t>
            </a:r>
            <a:r>
              <a:rPr lang="nl-NL" sz="1700" dirty="0" smtClean="0">
                <a:solidFill>
                  <a:schemeClr val="tx2"/>
                </a:solidFill>
              </a:rPr>
              <a:t> on </a:t>
            </a:r>
            <a:r>
              <a:rPr lang="nl-NL" sz="1700" dirty="0" err="1" smtClean="0">
                <a:solidFill>
                  <a:schemeClr val="tx2"/>
                </a:solidFill>
              </a:rPr>
              <a:t>confiscation</a:t>
            </a:r>
            <a:endParaRPr lang="nl-NL" sz="1700" dirty="0" smtClean="0">
              <a:solidFill>
                <a:schemeClr val="tx2"/>
              </a:solidFill>
            </a:endParaRPr>
          </a:p>
          <a:p>
            <a:pPr marL="342900" indent="-342900">
              <a:lnSpc>
                <a:spcPct val="150000"/>
              </a:lnSpc>
              <a:buFontTx/>
              <a:buAutoNum type="alphaUcPeriod"/>
            </a:pPr>
            <a:r>
              <a:rPr lang="nl-NL" sz="1700" dirty="0" err="1" smtClean="0">
                <a:solidFill>
                  <a:schemeClr val="tx2"/>
                </a:solidFill>
              </a:rPr>
              <a:t>Procedural</a:t>
            </a:r>
            <a:r>
              <a:rPr lang="nl-NL" sz="1700" dirty="0" smtClean="0">
                <a:solidFill>
                  <a:schemeClr val="tx2"/>
                </a:solidFill>
              </a:rPr>
              <a:t> </a:t>
            </a:r>
            <a:r>
              <a:rPr lang="nl-NL" sz="1700" dirty="0" err="1" smtClean="0">
                <a:solidFill>
                  <a:schemeClr val="tx2"/>
                </a:solidFill>
              </a:rPr>
              <a:t>aspects</a:t>
            </a:r>
            <a:endParaRPr lang="nl-NL" sz="1700" dirty="0" smtClean="0">
              <a:solidFill>
                <a:schemeClr val="tx2"/>
              </a:solidFill>
            </a:endParaRPr>
          </a:p>
          <a:p>
            <a:pPr marL="342900" indent="-342900">
              <a:lnSpc>
                <a:spcPct val="150000"/>
              </a:lnSpc>
              <a:buAutoNum type="alphaUcPeriod" startAt="4"/>
            </a:pPr>
            <a:r>
              <a:rPr lang="nl-NL" sz="1700" dirty="0" smtClean="0">
                <a:solidFill>
                  <a:schemeClr val="tx2"/>
                </a:solidFill>
              </a:rPr>
              <a:t>Management </a:t>
            </a:r>
            <a:r>
              <a:rPr lang="nl-NL" sz="1700" dirty="0" err="1" smtClean="0">
                <a:solidFill>
                  <a:schemeClr val="tx2"/>
                </a:solidFill>
              </a:rPr>
              <a:t>and</a:t>
            </a:r>
            <a:r>
              <a:rPr lang="nl-NL" sz="1700" dirty="0" smtClean="0">
                <a:solidFill>
                  <a:schemeClr val="tx2"/>
                </a:solidFill>
              </a:rPr>
              <a:t> </a:t>
            </a:r>
            <a:r>
              <a:rPr lang="nl-NL" sz="1700" dirty="0" err="1" smtClean="0">
                <a:solidFill>
                  <a:schemeClr val="tx2"/>
                </a:solidFill>
              </a:rPr>
              <a:t>disposal</a:t>
            </a:r>
            <a:r>
              <a:rPr lang="nl-NL" sz="1700" dirty="0" smtClean="0">
                <a:solidFill>
                  <a:schemeClr val="tx2"/>
                </a:solidFill>
              </a:rPr>
              <a:t> </a:t>
            </a:r>
            <a:r>
              <a:rPr lang="nl-NL" sz="1700" dirty="0" err="1" smtClean="0">
                <a:solidFill>
                  <a:schemeClr val="tx2"/>
                </a:solidFill>
              </a:rPr>
              <a:t>aspects</a:t>
            </a:r>
            <a:endParaRPr lang="nl-NL" sz="1700" dirty="0" smtClean="0">
              <a:solidFill>
                <a:schemeClr val="tx2"/>
              </a:solidFill>
            </a:endParaRPr>
          </a:p>
          <a:p>
            <a:pPr marL="342900" indent="-342900">
              <a:lnSpc>
                <a:spcPct val="150000"/>
              </a:lnSpc>
              <a:buAutoNum type="alphaUcPeriod" startAt="4"/>
            </a:pPr>
            <a:endParaRPr lang="nl-NL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nl-NL" sz="1700" dirty="0" smtClean="0">
                <a:solidFill>
                  <a:schemeClr val="tx2"/>
                </a:solidFill>
              </a:rPr>
              <a:t>More </a:t>
            </a:r>
            <a:r>
              <a:rPr lang="nl-NL" sz="1700" dirty="0" err="1" smtClean="0">
                <a:solidFill>
                  <a:schemeClr val="tx2"/>
                </a:solidFill>
              </a:rPr>
              <a:t>thorough</a:t>
            </a:r>
            <a:r>
              <a:rPr lang="nl-NL" sz="1700" dirty="0" smtClean="0">
                <a:solidFill>
                  <a:schemeClr val="tx2"/>
                </a:solidFill>
              </a:rPr>
              <a:t> in </a:t>
            </a:r>
            <a:r>
              <a:rPr lang="nl-NL" sz="1700" dirty="0" err="1" smtClean="0">
                <a:solidFill>
                  <a:schemeClr val="tx2"/>
                </a:solidFill>
              </a:rPr>
              <a:t>final</a:t>
            </a:r>
            <a:r>
              <a:rPr lang="nl-NL" sz="1700" dirty="0" smtClean="0">
                <a:solidFill>
                  <a:schemeClr val="tx2"/>
                </a:solidFill>
              </a:rPr>
              <a:t> report:</a:t>
            </a:r>
            <a:endParaRPr lang="nl-NL" sz="17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nl-NL" sz="1700" dirty="0" smtClean="0">
                <a:solidFill>
                  <a:schemeClr val="tx2"/>
                </a:solidFill>
              </a:rPr>
              <a:t>C. Mutual </a:t>
            </a:r>
            <a:r>
              <a:rPr lang="nl-NL" sz="1700" dirty="0" err="1" smtClean="0">
                <a:solidFill>
                  <a:schemeClr val="tx2"/>
                </a:solidFill>
              </a:rPr>
              <a:t>recognition</a:t>
            </a:r>
            <a:r>
              <a:rPr lang="nl-NL" sz="1700" dirty="0" smtClean="0">
                <a:solidFill>
                  <a:schemeClr val="tx2"/>
                </a:solidFill>
              </a:rPr>
              <a:t> </a:t>
            </a:r>
            <a:r>
              <a:rPr lang="nl-NL" sz="1700" dirty="0" err="1" smtClean="0">
                <a:solidFill>
                  <a:schemeClr val="tx2"/>
                </a:solidFill>
              </a:rPr>
              <a:t>aspects</a:t>
            </a:r>
            <a:r>
              <a:rPr lang="nl-NL" sz="1700" dirty="0" smtClean="0">
                <a:solidFill>
                  <a:schemeClr val="tx2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endParaRPr lang="nl-NL" sz="17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nl-NL" sz="1700" dirty="0" err="1" smtClean="0">
                <a:solidFill>
                  <a:schemeClr val="tx2"/>
                </a:solidFill>
              </a:rPr>
              <a:t>Today</a:t>
            </a:r>
            <a:r>
              <a:rPr lang="nl-NL" sz="1700" dirty="0" smtClean="0">
                <a:solidFill>
                  <a:schemeClr val="tx2"/>
                </a:solidFill>
              </a:rPr>
              <a:t>: </a:t>
            </a:r>
            <a:r>
              <a:rPr lang="nl-NL" sz="1700" i="1" dirty="0" err="1" smtClean="0">
                <a:solidFill>
                  <a:schemeClr val="tx2"/>
                </a:solidFill>
              </a:rPr>
              <a:t>introduction</a:t>
            </a:r>
            <a:r>
              <a:rPr lang="nl-NL" sz="1700" i="1" dirty="0" smtClean="0">
                <a:solidFill>
                  <a:schemeClr val="tx2"/>
                </a:solidFill>
              </a:rPr>
              <a:t> </a:t>
            </a:r>
            <a:r>
              <a:rPr lang="nl-NL" sz="1700" dirty="0" err="1" smtClean="0">
                <a:solidFill>
                  <a:schemeClr val="tx2"/>
                </a:solidFill>
              </a:rPr>
              <a:t>to</a:t>
            </a:r>
            <a:r>
              <a:rPr lang="nl-NL" sz="1700" dirty="0" smtClean="0">
                <a:solidFill>
                  <a:schemeClr val="tx2"/>
                </a:solidFill>
              </a:rPr>
              <a:t> </a:t>
            </a:r>
            <a:r>
              <a:rPr lang="nl-NL" sz="1700" dirty="0" err="1" smtClean="0">
                <a:solidFill>
                  <a:schemeClr val="tx2"/>
                </a:solidFill>
              </a:rPr>
              <a:t>this</a:t>
            </a:r>
            <a:r>
              <a:rPr lang="nl-NL" sz="1700" dirty="0" smtClean="0">
                <a:solidFill>
                  <a:schemeClr val="tx2"/>
                </a:solidFill>
              </a:rPr>
              <a:t> aspect in Dutch </a:t>
            </a:r>
            <a:r>
              <a:rPr lang="nl-NL" sz="1700" dirty="0" err="1" smtClean="0">
                <a:solidFill>
                  <a:schemeClr val="tx2"/>
                </a:solidFill>
              </a:rPr>
              <a:t>law</a:t>
            </a:r>
            <a:r>
              <a:rPr lang="nl-NL" sz="1700" dirty="0" smtClean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nl-NL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nl-NL" dirty="0">
                <a:solidFill>
                  <a:schemeClr val="tx2"/>
                </a:solidFill>
              </a:rPr>
              <a:t/>
            </a:r>
            <a:br>
              <a:rPr lang="nl-NL" dirty="0">
                <a:solidFill>
                  <a:schemeClr val="tx2"/>
                </a:solidFill>
              </a:rPr>
            </a:br>
            <a:endParaRPr lang="nl-N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502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nl-NL" sz="2500" b="0" kern="0" dirty="0" smtClean="0">
                <a:solidFill>
                  <a:schemeClr val="tx1"/>
                </a:solidFill>
              </a:rPr>
              <a:t>A.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Substantial</a:t>
            </a:r>
            <a:r>
              <a:rPr lang="nl-NL" sz="2500" b="0" kern="0" dirty="0" smtClean="0">
                <a:solidFill>
                  <a:schemeClr val="tx1"/>
                </a:solidFill>
              </a:rPr>
              <a:t>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aspects</a:t>
            </a:r>
            <a:r>
              <a:rPr lang="nl-NL" sz="2500" b="0" kern="0" dirty="0" smtClean="0">
                <a:solidFill>
                  <a:schemeClr val="tx1"/>
                </a:solidFill>
              </a:rPr>
              <a:t> on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confiscation</a:t>
            </a:r>
            <a:endParaRPr lang="nl-NL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052736"/>
            <a:ext cx="7848872" cy="6349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Criminal confiscation</a:t>
            </a: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Several sanctions can be used: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i="1" dirty="0" err="1" smtClean="0">
                <a:solidFill>
                  <a:schemeClr val="tx2"/>
                </a:solidFill>
              </a:rPr>
              <a:t>Verbeurdverklaring</a:t>
            </a:r>
            <a:r>
              <a:rPr lang="en-GB" sz="1700" i="1" dirty="0" smtClean="0">
                <a:solidFill>
                  <a:schemeClr val="tx2"/>
                </a:solidFill>
              </a:rPr>
              <a:t> </a:t>
            </a:r>
            <a:r>
              <a:rPr lang="en-GB" sz="1700" dirty="0" smtClean="0">
                <a:solidFill>
                  <a:schemeClr val="tx2"/>
                </a:solidFill>
              </a:rPr>
              <a:t>(only identifiable objects, also instruments of crime)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i="1" dirty="0" err="1" smtClean="0">
                <a:solidFill>
                  <a:schemeClr val="tx2"/>
                </a:solidFill>
              </a:rPr>
              <a:t>Onttrekking</a:t>
            </a:r>
            <a:r>
              <a:rPr lang="en-GB" sz="1700" i="1" dirty="0" smtClean="0">
                <a:solidFill>
                  <a:schemeClr val="tx2"/>
                </a:solidFill>
              </a:rPr>
              <a:t> </a:t>
            </a:r>
            <a:r>
              <a:rPr lang="en-GB" sz="1700" i="1" dirty="0" err="1" smtClean="0">
                <a:solidFill>
                  <a:schemeClr val="tx2"/>
                </a:solidFill>
              </a:rPr>
              <a:t>aan</a:t>
            </a:r>
            <a:r>
              <a:rPr lang="en-GB" sz="1700" i="1" dirty="0" smtClean="0">
                <a:solidFill>
                  <a:schemeClr val="tx2"/>
                </a:solidFill>
              </a:rPr>
              <a:t> het </a:t>
            </a:r>
            <a:r>
              <a:rPr lang="en-GB" sz="1700" i="1" dirty="0" err="1" smtClean="0">
                <a:solidFill>
                  <a:schemeClr val="tx2"/>
                </a:solidFill>
              </a:rPr>
              <a:t>verkeer</a:t>
            </a:r>
            <a:r>
              <a:rPr lang="en-GB" sz="1700" i="1" dirty="0" smtClean="0">
                <a:solidFill>
                  <a:schemeClr val="tx2"/>
                </a:solidFill>
              </a:rPr>
              <a:t> </a:t>
            </a:r>
            <a:r>
              <a:rPr lang="en-GB" sz="1700" dirty="0" smtClean="0">
                <a:solidFill>
                  <a:schemeClr val="tx2"/>
                </a:solidFill>
              </a:rPr>
              <a:t>(only physical objects that are dangerous)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Confiscation order of Art. 36e </a:t>
            </a:r>
            <a:r>
              <a:rPr lang="en-GB" sz="1700" dirty="0" smtClean="0">
                <a:solidFill>
                  <a:schemeClr val="tx2"/>
                </a:solidFill>
              </a:rPr>
              <a:t>CC</a:t>
            </a:r>
            <a:endParaRPr lang="en-GB" sz="17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Confiscation order: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A conviction for a criminal offence.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Also ‘subsequent’ financial advantage (e.g. interest).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All crimes, except for tax offences.</a:t>
            </a: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/>
            </a:r>
            <a:br>
              <a:rPr lang="en-GB" sz="1700" dirty="0" smtClean="0">
                <a:solidFill>
                  <a:schemeClr val="tx2"/>
                </a:solidFill>
              </a:rPr>
            </a:br>
            <a:endParaRPr lang="en-GB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040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nl-NL" sz="2500" b="0" kern="0" dirty="0" smtClean="0">
                <a:solidFill>
                  <a:schemeClr val="tx1"/>
                </a:solidFill>
              </a:rPr>
              <a:t>A.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Substantial</a:t>
            </a:r>
            <a:r>
              <a:rPr lang="nl-NL" sz="2500" b="0" kern="0" dirty="0" smtClean="0">
                <a:solidFill>
                  <a:schemeClr val="tx1"/>
                </a:solidFill>
              </a:rPr>
              <a:t>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aspects</a:t>
            </a:r>
            <a:r>
              <a:rPr lang="nl-NL" sz="2500" b="0" kern="0" dirty="0" smtClean="0">
                <a:solidFill>
                  <a:schemeClr val="tx1"/>
                </a:solidFill>
              </a:rPr>
              <a:t> on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confiscation</a:t>
            </a:r>
            <a:endParaRPr lang="nl-NL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052736"/>
            <a:ext cx="7848872" cy="4147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3 </a:t>
            </a:r>
            <a:r>
              <a:rPr lang="en-GB" sz="1700" dirty="0" smtClean="0">
                <a:solidFill>
                  <a:srgbClr val="000000"/>
                </a:solidFill>
              </a:rPr>
              <a:t>types</a:t>
            </a:r>
            <a:r>
              <a:rPr lang="en-GB" sz="1700" dirty="0" smtClean="0">
                <a:solidFill>
                  <a:srgbClr val="FF0000"/>
                </a:solidFill>
              </a:rPr>
              <a:t> </a:t>
            </a:r>
            <a:r>
              <a:rPr lang="en-GB" sz="1700" dirty="0" smtClean="0">
                <a:solidFill>
                  <a:srgbClr val="000000"/>
                </a:solidFill>
              </a:rPr>
              <a:t>of confiscation order (art. 36e CC)</a:t>
            </a:r>
            <a:r>
              <a:rPr lang="en-GB" sz="1700" dirty="0" smtClean="0">
                <a:solidFill>
                  <a:schemeClr val="tx2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1700" dirty="0" smtClean="0">
                <a:solidFill>
                  <a:schemeClr val="tx2"/>
                </a:solidFill>
              </a:rPr>
              <a:t>Offence for which convicted;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GB" sz="1700" dirty="0" smtClean="0">
              <a:solidFill>
                <a:schemeClr val="tx2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1700" dirty="0" smtClean="0">
                <a:solidFill>
                  <a:schemeClr val="tx2"/>
                </a:solidFill>
              </a:rPr>
              <a:t>Other offences for which there are sufficient indications;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GB" sz="1700" dirty="0" smtClean="0">
              <a:solidFill>
                <a:schemeClr val="tx2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1700" dirty="0" smtClean="0">
                <a:solidFill>
                  <a:schemeClr val="tx2"/>
                </a:solidFill>
              </a:rPr>
              <a:t>Other offences, of which it is plausible that they have (in any way) led to the obtaining of a financial advantage. </a:t>
            </a: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 algn="just"/>
            <a:r>
              <a:rPr lang="en-GB" sz="1700" dirty="0" smtClean="0">
                <a:solidFill>
                  <a:srgbClr val="000000"/>
                </a:solidFill>
              </a:rPr>
              <a:t>Type </a:t>
            </a:r>
            <a:r>
              <a:rPr lang="en-GB" sz="1700" dirty="0" smtClean="0">
                <a:solidFill>
                  <a:schemeClr val="tx2"/>
                </a:solidFill>
              </a:rPr>
              <a:t>3 enables ‘</a:t>
            </a:r>
            <a:r>
              <a:rPr lang="en-GB" sz="1700" dirty="0">
                <a:solidFill>
                  <a:schemeClr val="tx2"/>
                </a:solidFill>
              </a:rPr>
              <a:t>abstract calculation’ of the profits of the </a:t>
            </a:r>
            <a:r>
              <a:rPr lang="en-GB" sz="1700" dirty="0" smtClean="0">
                <a:solidFill>
                  <a:schemeClr val="tx2"/>
                </a:solidFill>
              </a:rPr>
              <a:t>defendant </a:t>
            </a:r>
            <a:endParaRPr lang="en-GB" sz="1700" dirty="0">
              <a:solidFill>
                <a:schemeClr val="tx2"/>
              </a:solidFill>
            </a:endParaRPr>
          </a:p>
          <a:p>
            <a:pPr algn="just"/>
            <a:endParaRPr lang="en-GB" sz="1700" dirty="0">
              <a:solidFill>
                <a:schemeClr val="tx2"/>
              </a:soli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2771800" y="5229200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solidFill>
                  <a:schemeClr val="tx2"/>
                </a:solidFill>
              </a:rPr>
              <a:t>Extended confiscation, art. 5 FD 2014/42.</a:t>
            </a:r>
          </a:p>
          <a:p>
            <a:endParaRPr lang="nl-NL" b="1" u="sng" dirty="0"/>
          </a:p>
        </p:txBody>
      </p:sp>
    </p:spTree>
    <p:extLst>
      <p:ext uri="{BB962C8B-B14F-4D97-AF65-F5344CB8AC3E}">
        <p14:creationId xmlns:p14="http://schemas.microsoft.com/office/powerpoint/2010/main" val="2281089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nl-NL" sz="2500" b="0" kern="0" dirty="0" smtClean="0">
                <a:solidFill>
                  <a:schemeClr val="tx1"/>
                </a:solidFill>
              </a:rPr>
              <a:t>A.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Substantial</a:t>
            </a:r>
            <a:r>
              <a:rPr lang="nl-NL" sz="2500" b="0" kern="0" dirty="0" smtClean="0">
                <a:solidFill>
                  <a:schemeClr val="tx1"/>
                </a:solidFill>
              </a:rPr>
              <a:t>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aspects</a:t>
            </a:r>
            <a:r>
              <a:rPr lang="nl-NL" sz="2500" b="0" kern="0" dirty="0" smtClean="0">
                <a:solidFill>
                  <a:schemeClr val="tx1"/>
                </a:solidFill>
              </a:rPr>
              <a:t> on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confiscation</a:t>
            </a:r>
            <a:endParaRPr lang="nl-NL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124744"/>
            <a:ext cx="7488832" cy="5564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1700" b="1" dirty="0" smtClean="0">
                <a:solidFill>
                  <a:srgbClr val="000000"/>
                </a:solidFill>
              </a:rPr>
              <a:t>Non-</a:t>
            </a:r>
            <a:r>
              <a:rPr lang="nl-NL" sz="1700" b="1" dirty="0" err="1" smtClean="0">
                <a:solidFill>
                  <a:srgbClr val="000000"/>
                </a:solidFill>
              </a:rPr>
              <a:t>convication</a:t>
            </a:r>
            <a:r>
              <a:rPr lang="nl-NL" sz="1700" b="1" dirty="0" smtClean="0">
                <a:solidFill>
                  <a:srgbClr val="000000"/>
                </a:solidFill>
              </a:rPr>
              <a:t> </a:t>
            </a:r>
            <a:r>
              <a:rPr lang="nl-NL" sz="1700" b="1" dirty="0" err="1" smtClean="0">
                <a:solidFill>
                  <a:srgbClr val="000000"/>
                </a:solidFill>
              </a:rPr>
              <a:t>based</a:t>
            </a:r>
            <a:r>
              <a:rPr lang="nl-NL" sz="1700" b="1" dirty="0" smtClean="0">
                <a:solidFill>
                  <a:srgbClr val="000000"/>
                </a:solidFill>
              </a:rPr>
              <a:t> </a:t>
            </a:r>
            <a:r>
              <a:rPr lang="nl-NL" sz="1700" b="1" dirty="0" err="1" smtClean="0">
                <a:solidFill>
                  <a:srgbClr val="000000"/>
                </a:solidFill>
              </a:rPr>
              <a:t>confiscation</a:t>
            </a:r>
            <a:r>
              <a:rPr lang="nl-NL" sz="1700" b="1" dirty="0" smtClean="0">
                <a:solidFill>
                  <a:srgbClr val="000000"/>
                </a:solidFill>
              </a:rPr>
              <a:t>?</a:t>
            </a:r>
          </a:p>
          <a:p>
            <a:pPr>
              <a:lnSpc>
                <a:spcPct val="150000"/>
              </a:lnSpc>
            </a:pPr>
            <a:endParaRPr lang="nl-NL" sz="17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  <a:sym typeface="Wingdings"/>
              </a:rPr>
              <a:t> I</a:t>
            </a:r>
            <a:r>
              <a:rPr lang="nl-NL" sz="1700" dirty="0" smtClean="0">
                <a:solidFill>
                  <a:schemeClr val="tx2"/>
                </a:solidFill>
              </a:rPr>
              <a:t>n the </a:t>
            </a:r>
            <a:r>
              <a:rPr lang="nl-NL" sz="1700" dirty="0" err="1" smtClean="0">
                <a:solidFill>
                  <a:schemeClr val="tx2"/>
                </a:solidFill>
              </a:rPr>
              <a:t>framework</a:t>
            </a:r>
            <a:r>
              <a:rPr lang="nl-NL" sz="1700" dirty="0" smtClean="0">
                <a:solidFill>
                  <a:schemeClr val="tx2"/>
                </a:solidFill>
              </a:rPr>
              <a:t> of </a:t>
            </a:r>
            <a:r>
              <a:rPr lang="nl-NL" sz="1700" dirty="0" err="1" smtClean="0">
                <a:solidFill>
                  <a:schemeClr val="tx2"/>
                </a:solidFill>
              </a:rPr>
              <a:t>criminal</a:t>
            </a:r>
            <a:r>
              <a:rPr lang="nl-NL" sz="1700" dirty="0" smtClean="0">
                <a:solidFill>
                  <a:schemeClr val="tx2"/>
                </a:solidFill>
              </a:rPr>
              <a:t> </a:t>
            </a:r>
            <a:r>
              <a:rPr lang="nl-NL" sz="1700" dirty="0" err="1" smtClean="0">
                <a:solidFill>
                  <a:schemeClr val="tx2"/>
                </a:solidFill>
              </a:rPr>
              <a:t>proceedings</a:t>
            </a:r>
            <a:r>
              <a:rPr lang="nl-NL" sz="1700" dirty="0" smtClean="0">
                <a:solidFill>
                  <a:schemeClr val="tx2"/>
                </a:solidFill>
              </a:rPr>
              <a:t> (</a:t>
            </a:r>
            <a:r>
              <a:rPr lang="nl-NL" sz="1700" dirty="0" err="1" smtClean="0">
                <a:solidFill>
                  <a:schemeClr val="tx2"/>
                </a:solidFill>
              </a:rPr>
              <a:t>illness</a:t>
            </a:r>
            <a:r>
              <a:rPr lang="nl-NL" sz="1700" dirty="0" smtClean="0">
                <a:solidFill>
                  <a:schemeClr val="tx2"/>
                </a:solidFill>
              </a:rPr>
              <a:t> or </a:t>
            </a:r>
            <a:r>
              <a:rPr lang="nl-NL" sz="1700" dirty="0" err="1" smtClean="0">
                <a:solidFill>
                  <a:schemeClr val="tx2"/>
                </a:solidFill>
              </a:rPr>
              <a:t>absconding</a:t>
            </a:r>
            <a:r>
              <a:rPr lang="nl-NL" sz="1700" dirty="0" smtClean="0">
                <a:solidFill>
                  <a:schemeClr val="tx2"/>
                </a:solidFill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nl-NL" sz="1700" dirty="0" smtClean="0">
                <a:solidFill>
                  <a:srgbClr val="000000"/>
                </a:solidFill>
              </a:rPr>
              <a:t>The </a:t>
            </a:r>
            <a:r>
              <a:rPr lang="nl-NL" sz="1700" dirty="0" err="1" smtClean="0">
                <a:solidFill>
                  <a:srgbClr val="000000"/>
                </a:solidFill>
              </a:rPr>
              <a:t>usual</a:t>
            </a:r>
            <a:r>
              <a:rPr lang="nl-NL" sz="1700" dirty="0" smtClean="0">
                <a:solidFill>
                  <a:srgbClr val="000000"/>
                </a:solidFill>
              </a:rPr>
              <a:t> </a:t>
            </a:r>
            <a:r>
              <a:rPr lang="nl-NL" sz="1700" dirty="0" err="1" smtClean="0">
                <a:solidFill>
                  <a:srgbClr val="000000"/>
                </a:solidFill>
              </a:rPr>
              <a:t>rules</a:t>
            </a:r>
            <a:r>
              <a:rPr lang="nl-NL" sz="1700" dirty="0" smtClean="0">
                <a:solidFill>
                  <a:srgbClr val="000000"/>
                </a:solidFill>
              </a:rPr>
              <a:t> of </a:t>
            </a:r>
            <a:r>
              <a:rPr lang="nl-NL" sz="1700" dirty="0" err="1" smtClean="0">
                <a:solidFill>
                  <a:srgbClr val="000000"/>
                </a:solidFill>
              </a:rPr>
              <a:t>criminal</a:t>
            </a:r>
            <a:r>
              <a:rPr lang="nl-NL" sz="1700" dirty="0" smtClean="0">
                <a:solidFill>
                  <a:srgbClr val="000000"/>
                </a:solidFill>
              </a:rPr>
              <a:t> </a:t>
            </a:r>
            <a:r>
              <a:rPr lang="nl-NL" sz="1700" dirty="0" err="1" smtClean="0">
                <a:solidFill>
                  <a:srgbClr val="000000"/>
                </a:solidFill>
              </a:rPr>
              <a:t>law</a:t>
            </a:r>
            <a:r>
              <a:rPr lang="nl-NL" sz="1700" dirty="0" smtClean="0">
                <a:solidFill>
                  <a:srgbClr val="000000"/>
                </a:solidFill>
              </a:rPr>
              <a:t> </a:t>
            </a:r>
            <a:r>
              <a:rPr lang="nl-NL" sz="1700" dirty="0" err="1" smtClean="0">
                <a:solidFill>
                  <a:srgbClr val="000000"/>
                </a:solidFill>
              </a:rPr>
              <a:t>concerning</a:t>
            </a:r>
            <a:r>
              <a:rPr lang="nl-NL" sz="1700" dirty="0" smtClean="0">
                <a:solidFill>
                  <a:srgbClr val="000000"/>
                </a:solidFill>
              </a:rPr>
              <a:t> </a:t>
            </a:r>
            <a:r>
              <a:rPr lang="nl-NL" sz="1700" i="1" dirty="0" smtClean="0">
                <a:solidFill>
                  <a:srgbClr val="000000"/>
                </a:solidFill>
              </a:rPr>
              <a:t>trial in absentia </a:t>
            </a:r>
            <a:r>
              <a:rPr lang="nl-NL" sz="1700" dirty="0" err="1" smtClean="0">
                <a:solidFill>
                  <a:srgbClr val="000000"/>
                </a:solidFill>
              </a:rPr>
              <a:t>apply</a:t>
            </a:r>
            <a:r>
              <a:rPr lang="nl-NL" sz="1700" dirty="0" smtClean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  <a:sym typeface="Wingdings"/>
              </a:rPr>
              <a:t> </a:t>
            </a:r>
            <a:r>
              <a:rPr lang="en-GB" sz="1700" dirty="0" smtClean="0">
                <a:solidFill>
                  <a:schemeClr val="tx2"/>
                </a:solidFill>
              </a:rPr>
              <a:t>In </a:t>
            </a:r>
            <a:r>
              <a:rPr lang="en-GB" sz="1700" dirty="0">
                <a:solidFill>
                  <a:schemeClr val="tx2"/>
                </a:solidFill>
              </a:rPr>
              <a:t>criminal matters (death, immunity, prescription, unidentified perpetrator, other)</a:t>
            </a:r>
          </a:p>
          <a:p>
            <a:pPr lvl="1"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Confiscation </a:t>
            </a:r>
            <a:r>
              <a:rPr lang="en-GB" sz="1700" dirty="0" smtClean="0">
                <a:solidFill>
                  <a:schemeClr val="tx2"/>
                </a:solidFill>
              </a:rPr>
              <a:t>measure (Art. 36e CC): </a:t>
            </a:r>
            <a:r>
              <a:rPr lang="en-GB" sz="1700" dirty="0">
                <a:solidFill>
                  <a:schemeClr val="tx2"/>
                </a:solidFill>
              </a:rPr>
              <a:t>not </a:t>
            </a:r>
            <a:r>
              <a:rPr lang="en-GB" sz="1700" dirty="0" smtClean="0">
                <a:solidFill>
                  <a:schemeClr val="tx2"/>
                </a:solidFill>
              </a:rPr>
              <a:t>applicable, requires </a:t>
            </a:r>
            <a:r>
              <a:rPr lang="en-GB" sz="1700" dirty="0">
                <a:solidFill>
                  <a:schemeClr val="tx2"/>
                </a:solidFill>
              </a:rPr>
              <a:t>a conviction</a:t>
            </a:r>
            <a:r>
              <a:rPr lang="en-GB" sz="1700" dirty="0" smtClean="0">
                <a:solidFill>
                  <a:schemeClr val="tx2"/>
                </a:solidFill>
              </a:rPr>
              <a:t>.</a:t>
            </a:r>
            <a:endParaRPr lang="en-GB" sz="17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One </a:t>
            </a:r>
            <a:r>
              <a:rPr lang="en-GB" sz="1700" dirty="0">
                <a:solidFill>
                  <a:schemeClr val="tx2"/>
                </a:solidFill>
              </a:rPr>
              <a:t>sanction </a:t>
            </a:r>
            <a:r>
              <a:rPr lang="en-GB" sz="1700" i="1" dirty="0">
                <a:solidFill>
                  <a:schemeClr val="tx2"/>
                </a:solidFill>
              </a:rPr>
              <a:t>does </a:t>
            </a:r>
            <a:r>
              <a:rPr lang="en-GB" sz="1700" dirty="0">
                <a:solidFill>
                  <a:schemeClr val="tx2"/>
                </a:solidFill>
              </a:rPr>
              <a:t>offer possibilities: </a:t>
            </a:r>
            <a:r>
              <a:rPr lang="en-GB" sz="1700" i="1" dirty="0" err="1">
                <a:solidFill>
                  <a:schemeClr val="tx2"/>
                </a:solidFill>
              </a:rPr>
              <a:t>onttrekking</a:t>
            </a:r>
            <a:r>
              <a:rPr lang="en-GB" sz="1700" i="1" dirty="0">
                <a:solidFill>
                  <a:schemeClr val="tx2"/>
                </a:solidFill>
              </a:rPr>
              <a:t> </a:t>
            </a:r>
            <a:r>
              <a:rPr lang="en-GB" sz="1700" i="1" dirty="0" err="1">
                <a:solidFill>
                  <a:schemeClr val="tx2"/>
                </a:solidFill>
              </a:rPr>
              <a:t>aan</a:t>
            </a:r>
            <a:r>
              <a:rPr lang="en-GB" sz="1700" i="1" dirty="0">
                <a:solidFill>
                  <a:schemeClr val="tx2"/>
                </a:solidFill>
              </a:rPr>
              <a:t> het </a:t>
            </a:r>
            <a:r>
              <a:rPr lang="en-GB" sz="1700" i="1" dirty="0" err="1">
                <a:solidFill>
                  <a:schemeClr val="tx2"/>
                </a:solidFill>
              </a:rPr>
              <a:t>verkeer</a:t>
            </a:r>
            <a:r>
              <a:rPr lang="en-GB" sz="1700" dirty="0">
                <a:solidFill>
                  <a:schemeClr val="tx2"/>
                </a:solidFill>
              </a:rPr>
              <a:t>, but only when it concerns </a:t>
            </a:r>
            <a:r>
              <a:rPr lang="en-GB" sz="1700" b="1" dirty="0">
                <a:solidFill>
                  <a:schemeClr val="tx2"/>
                </a:solidFill>
              </a:rPr>
              <a:t>dangerous</a:t>
            </a:r>
            <a:r>
              <a:rPr lang="en-GB" sz="1700" dirty="0">
                <a:solidFill>
                  <a:schemeClr val="tx2"/>
                </a:solidFill>
              </a:rPr>
              <a:t> objects (≠ money)</a:t>
            </a:r>
            <a:r>
              <a:rPr lang="en-GB" sz="1700" dirty="0" smtClean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en-GB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438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nl-NL" sz="2500" b="0" kern="0" dirty="0" smtClean="0">
                <a:solidFill>
                  <a:schemeClr val="tx1"/>
                </a:solidFill>
              </a:rPr>
              <a:t>A.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Substantial</a:t>
            </a:r>
            <a:r>
              <a:rPr lang="nl-NL" sz="2500" b="0" kern="0" dirty="0" smtClean="0">
                <a:solidFill>
                  <a:schemeClr val="tx1"/>
                </a:solidFill>
              </a:rPr>
              <a:t>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aspects</a:t>
            </a:r>
            <a:r>
              <a:rPr lang="nl-NL" sz="2500" b="0" kern="0" dirty="0" smtClean="0">
                <a:solidFill>
                  <a:schemeClr val="tx1"/>
                </a:solidFill>
              </a:rPr>
              <a:t> on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confiscation</a:t>
            </a:r>
            <a:endParaRPr lang="nl-NL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124744"/>
            <a:ext cx="7488832" cy="438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1700" b="1" dirty="0" err="1" smtClean="0">
                <a:solidFill>
                  <a:srgbClr val="000000"/>
                </a:solidFill>
              </a:rPr>
              <a:t>Actual</a:t>
            </a:r>
            <a:r>
              <a:rPr lang="nl-NL" sz="1700" b="1" dirty="0" smtClean="0">
                <a:solidFill>
                  <a:srgbClr val="000000"/>
                </a:solidFill>
              </a:rPr>
              <a:t> </a:t>
            </a:r>
            <a:r>
              <a:rPr lang="nl-NL" sz="1700" b="1" dirty="0" err="1" smtClean="0">
                <a:solidFill>
                  <a:srgbClr val="000000"/>
                </a:solidFill>
              </a:rPr>
              <a:t>execution</a:t>
            </a:r>
            <a:r>
              <a:rPr lang="nl-NL" sz="1700" b="1" dirty="0" smtClean="0">
                <a:solidFill>
                  <a:srgbClr val="000000"/>
                </a:solidFill>
              </a:rPr>
              <a:t> of </a:t>
            </a:r>
            <a:r>
              <a:rPr lang="nl-NL" sz="1700" b="1" dirty="0" err="1" smtClean="0">
                <a:solidFill>
                  <a:srgbClr val="000000"/>
                </a:solidFill>
              </a:rPr>
              <a:t>confiscation</a:t>
            </a:r>
            <a:r>
              <a:rPr lang="nl-NL" sz="1700" b="1" dirty="0" smtClean="0">
                <a:solidFill>
                  <a:srgbClr val="000000"/>
                </a:solidFill>
              </a:rPr>
              <a:t> orders</a:t>
            </a:r>
          </a:p>
          <a:p>
            <a:pPr>
              <a:lnSpc>
                <a:spcPct val="150000"/>
              </a:lnSpc>
            </a:pPr>
            <a:endParaRPr lang="nl-NL" sz="1700" b="1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nl-NL" sz="1700" dirty="0" err="1">
                <a:solidFill>
                  <a:srgbClr val="000000"/>
                </a:solidFill>
              </a:rPr>
              <a:t>Every</a:t>
            </a:r>
            <a:r>
              <a:rPr lang="nl-NL" sz="1700" dirty="0">
                <a:solidFill>
                  <a:srgbClr val="000000"/>
                </a:solidFill>
              </a:rPr>
              <a:t> </a:t>
            </a:r>
            <a:r>
              <a:rPr lang="nl-NL" sz="1700" dirty="0" err="1">
                <a:solidFill>
                  <a:srgbClr val="000000"/>
                </a:solidFill>
              </a:rPr>
              <a:t>year</a:t>
            </a:r>
            <a:r>
              <a:rPr lang="nl-NL" sz="1700" dirty="0">
                <a:solidFill>
                  <a:srgbClr val="000000"/>
                </a:solidFill>
              </a:rPr>
              <a:t>: </a:t>
            </a:r>
            <a:r>
              <a:rPr lang="nl-NL" sz="1700" dirty="0" err="1">
                <a:solidFill>
                  <a:srgbClr val="000000"/>
                </a:solidFill>
              </a:rPr>
              <a:t>around</a:t>
            </a:r>
            <a:r>
              <a:rPr lang="nl-NL" sz="1700" dirty="0">
                <a:solidFill>
                  <a:srgbClr val="000000"/>
                </a:solidFill>
              </a:rPr>
              <a:t>  € 20/25 </a:t>
            </a:r>
            <a:r>
              <a:rPr lang="nl-NL" sz="1700" dirty="0" err="1">
                <a:solidFill>
                  <a:srgbClr val="000000"/>
                </a:solidFill>
              </a:rPr>
              <a:t>million</a:t>
            </a:r>
            <a:r>
              <a:rPr lang="nl-NL" sz="170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nl-NL" sz="1700" dirty="0" err="1">
                <a:solidFill>
                  <a:srgbClr val="000000"/>
                </a:solidFill>
              </a:rPr>
              <a:t>Execution</a:t>
            </a:r>
            <a:r>
              <a:rPr lang="nl-NL" sz="1700" dirty="0">
                <a:solidFill>
                  <a:srgbClr val="000000"/>
                </a:solidFill>
              </a:rPr>
              <a:t> is </a:t>
            </a:r>
            <a:r>
              <a:rPr lang="nl-NL" sz="1700" dirty="0" err="1">
                <a:solidFill>
                  <a:srgbClr val="000000"/>
                </a:solidFill>
              </a:rPr>
              <a:t>often</a:t>
            </a:r>
            <a:r>
              <a:rPr lang="nl-NL" sz="1700" dirty="0">
                <a:solidFill>
                  <a:srgbClr val="000000"/>
                </a:solidFill>
              </a:rPr>
              <a:t> </a:t>
            </a:r>
            <a:r>
              <a:rPr lang="nl-NL" sz="1700" dirty="0" err="1">
                <a:solidFill>
                  <a:srgbClr val="000000"/>
                </a:solidFill>
              </a:rPr>
              <a:t>very</a:t>
            </a:r>
            <a:r>
              <a:rPr lang="nl-NL" sz="1700" dirty="0">
                <a:solidFill>
                  <a:srgbClr val="000000"/>
                </a:solidFill>
              </a:rPr>
              <a:t> </a:t>
            </a:r>
            <a:r>
              <a:rPr lang="nl-NL" sz="1700" dirty="0" err="1">
                <a:solidFill>
                  <a:srgbClr val="000000"/>
                </a:solidFill>
              </a:rPr>
              <a:t>difficult</a:t>
            </a:r>
            <a:r>
              <a:rPr lang="nl-NL" sz="1700" dirty="0">
                <a:solidFill>
                  <a:srgbClr val="000000"/>
                </a:solidFill>
              </a:rPr>
              <a:t>, </a:t>
            </a:r>
            <a:r>
              <a:rPr lang="nl-NL" sz="1700" dirty="0" err="1">
                <a:solidFill>
                  <a:srgbClr val="000000"/>
                </a:solidFill>
              </a:rPr>
              <a:t>especially</a:t>
            </a:r>
            <a:r>
              <a:rPr lang="nl-NL" sz="1700" dirty="0">
                <a:solidFill>
                  <a:srgbClr val="000000"/>
                </a:solidFill>
              </a:rPr>
              <a:t> in cases </a:t>
            </a:r>
            <a:r>
              <a:rPr lang="nl-NL" sz="1700" dirty="0" err="1">
                <a:solidFill>
                  <a:srgbClr val="000000"/>
                </a:solidFill>
              </a:rPr>
              <a:t>concerning</a:t>
            </a:r>
            <a:r>
              <a:rPr lang="nl-NL" sz="1700" dirty="0">
                <a:solidFill>
                  <a:srgbClr val="000000"/>
                </a:solidFill>
              </a:rPr>
              <a:t> high </a:t>
            </a:r>
            <a:r>
              <a:rPr lang="nl-NL" sz="1700" dirty="0" err="1">
                <a:solidFill>
                  <a:srgbClr val="000000"/>
                </a:solidFill>
              </a:rPr>
              <a:t>payment</a:t>
            </a:r>
            <a:r>
              <a:rPr lang="nl-NL" sz="1700" dirty="0">
                <a:solidFill>
                  <a:srgbClr val="000000"/>
                </a:solidFill>
              </a:rPr>
              <a:t> </a:t>
            </a:r>
            <a:r>
              <a:rPr lang="nl-NL" sz="1700" dirty="0" err="1">
                <a:solidFill>
                  <a:srgbClr val="000000"/>
                </a:solidFill>
              </a:rPr>
              <a:t>obligations</a:t>
            </a:r>
            <a:r>
              <a:rPr lang="nl-NL" sz="170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nl-NL" sz="1700" dirty="0">
                <a:solidFill>
                  <a:srgbClr val="000000"/>
                </a:solidFill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nl-NL" sz="1700" dirty="0">
                <a:solidFill>
                  <a:srgbClr val="000000"/>
                </a:solidFill>
              </a:rPr>
              <a:t>(Van </a:t>
            </a:r>
            <a:r>
              <a:rPr lang="nl-NL" sz="1700" dirty="0" err="1">
                <a:solidFill>
                  <a:srgbClr val="000000"/>
                </a:solidFill>
              </a:rPr>
              <a:t>Duyne</a:t>
            </a:r>
            <a:r>
              <a:rPr lang="nl-NL" sz="1700" dirty="0">
                <a:solidFill>
                  <a:srgbClr val="000000"/>
                </a:solidFill>
              </a:rPr>
              <a:t>, De Zanger, Kristen 2014, Kruisbergen 2016)</a:t>
            </a:r>
          </a:p>
          <a:p>
            <a:pPr>
              <a:lnSpc>
                <a:spcPct val="150000"/>
              </a:lnSpc>
            </a:pPr>
            <a:endParaRPr lang="nl-NL" sz="1700" b="1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630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9632" y="557808"/>
            <a:ext cx="742716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  <a:ea typeface="MS PGothic" pitchFamily="34" charset="-128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nl-NL" sz="2500" b="0" kern="0" dirty="0">
                <a:solidFill>
                  <a:schemeClr val="tx1"/>
                </a:solidFill>
              </a:rPr>
              <a:t>B</a:t>
            </a:r>
            <a:r>
              <a:rPr lang="nl-NL" sz="2500" b="0" kern="0" dirty="0" smtClean="0">
                <a:solidFill>
                  <a:schemeClr val="tx1"/>
                </a:solidFill>
              </a:rPr>
              <a:t>.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Procedural</a:t>
            </a:r>
            <a:r>
              <a:rPr lang="nl-NL" sz="2500" b="0" kern="0" dirty="0" smtClean="0">
                <a:solidFill>
                  <a:schemeClr val="tx1"/>
                </a:solidFill>
              </a:rPr>
              <a:t> </a:t>
            </a:r>
            <a:r>
              <a:rPr lang="nl-NL" sz="2500" b="0" kern="0" dirty="0" err="1" smtClean="0">
                <a:solidFill>
                  <a:schemeClr val="tx1"/>
                </a:solidFill>
              </a:rPr>
              <a:t>aspects</a:t>
            </a:r>
            <a:endParaRPr lang="nl-NL" sz="2500" b="0" kern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360800"/>
            <a:ext cx="7776864" cy="7779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lnSpc>
                <a:spcPct val="150000"/>
              </a:lnSpc>
              <a:buAutoNum type="romanUcPeriod"/>
            </a:pPr>
            <a:r>
              <a:rPr lang="en-GB" sz="1700" dirty="0" smtClean="0">
                <a:solidFill>
                  <a:schemeClr val="tx2"/>
                </a:solidFill>
              </a:rPr>
              <a:t>Freezing (/seizure, “</a:t>
            </a:r>
            <a:r>
              <a:rPr lang="en-GB" sz="1700" i="1" dirty="0" err="1" smtClean="0">
                <a:solidFill>
                  <a:schemeClr val="tx2"/>
                </a:solidFill>
              </a:rPr>
              <a:t>beslag</a:t>
            </a:r>
            <a:r>
              <a:rPr lang="en-GB" sz="1700" dirty="0" smtClean="0">
                <a:solidFill>
                  <a:schemeClr val="tx2"/>
                </a:solidFill>
              </a:rPr>
              <a:t>”)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For evidence purpose (Art. 94 CCP);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700" dirty="0" smtClean="0">
                <a:solidFill>
                  <a:schemeClr val="tx2"/>
                </a:solidFill>
              </a:rPr>
              <a:t>For </a:t>
            </a:r>
            <a:r>
              <a:rPr lang="en-GB" sz="1700" dirty="0" smtClean="0">
                <a:solidFill>
                  <a:schemeClr val="tx2"/>
                </a:solidFill>
              </a:rPr>
              <a:t>execution purpose </a:t>
            </a:r>
            <a:r>
              <a:rPr lang="en-GB" sz="1700" dirty="0" smtClean="0">
                <a:solidFill>
                  <a:schemeClr val="tx2"/>
                </a:solidFill>
              </a:rPr>
              <a:t>(Art. 94a CCP). 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en-GB" sz="1500" dirty="0" smtClean="0">
                <a:solidFill>
                  <a:schemeClr val="tx2"/>
                </a:solidFill>
              </a:rPr>
              <a:t>Does not need to relate to offence, also legally obtained objects (liable with all property)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en-GB" sz="1500" dirty="0" smtClean="0">
                <a:solidFill>
                  <a:schemeClr val="tx2"/>
                </a:solidFill>
              </a:rPr>
              <a:t>Suspicion of certain ‘serious’ offence (possible fine of 5</a:t>
            </a:r>
            <a:r>
              <a:rPr lang="en-GB" sz="1500" baseline="30000" dirty="0" smtClean="0">
                <a:solidFill>
                  <a:schemeClr val="tx2"/>
                </a:solidFill>
              </a:rPr>
              <a:t>th</a:t>
            </a:r>
            <a:r>
              <a:rPr lang="en-GB" sz="1500" dirty="0" smtClean="0">
                <a:solidFill>
                  <a:schemeClr val="tx2"/>
                </a:solidFill>
              </a:rPr>
              <a:t> category)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en-GB" sz="1500" dirty="0" smtClean="0">
                <a:solidFill>
                  <a:schemeClr val="tx2"/>
                </a:solidFill>
              </a:rPr>
              <a:t>‘Objects’: also e.g. real estate, shares in a company, financial claim on third party</a:t>
            </a: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By Public Prosecutors after authorization of an investigative judge. </a:t>
            </a: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In some cases not necessary.</a:t>
            </a:r>
          </a:p>
          <a:p>
            <a:pPr>
              <a:lnSpc>
                <a:spcPct val="150000"/>
              </a:lnSpc>
            </a:pPr>
            <a:r>
              <a:rPr lang="en-GB" sz="1700" dirty="0" smtClean="0">
                <a:solidFill>
                  <a:schemeClr val="tx2"/>
                </a:solidFill>
              </a:rPr>
              <a:t>In practice: police officer mandated by the public prosecutor.</a:t>
            </a:r>
          </a:p>
          <a:p>
            <a:pPr>
              <a:lnSpc>
                <a:spcPct val="150000"/>
              </a:lnSpc>
            </a:pPr>
            <a:endParaRPr lang="en-GB" sz="1700" dirty="0" smtClean="0">
              <a:solidFill>
                <a:schemeClr val="tx2"/>
              </a:solidFill>
            </a:endParaRPr>
          </a:p>
          <a:p>
            <a:pPr marL="400050" indent="-400050">
              <a:lnSpc>
                <a:spcPct val="150000"/>
              </a:lnSpc>
              <a:buAutoNum type="romanUcPeriod"/>
            </a:pPr>
            <a:endParaRPr lang="en-GB" sz="1700" dirty="0" smtClean="0">
              <a:solidFill>
                <a:schemeClr val="tx2"/>
              </a:solidFill>
            </a:endParaRPr>
          </a:p>
          <a:p>
            <a:pPr marL="400050" indent="-400050">
              <a:lnSpc>
                <a:spcPct val="150000"/>
              </a:lnSpc>
              <a:buAutoNum type="romanUcPeriod"/>
            </a:pPr>
            <a:endParaRPr lang="en-GB" sz="1700" dirty="0" smtClean="0">
              <a:solidFill>
                <a:schemeClr val="tx2"/>
              </a:solidFill>
            </a:endParaRPr>
          </a:p>
          <a:p>
            <a:pPr marL="400050" indent="-400050">
              <a:lnSpc>
                <a:spcPct val="150000"/>
              </a:lnSpc>
              <a:buAutoNum type="romanUcPeriod"/>
            </a:pPr>
            <a:endParaRPr lang="en-GB" sz="17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GB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chemeClr val="tx2"/>
                </a:solidFill>
              </a:rPr>
              <a:t/>
            </a:r>
            <a:br>
              <a:rPr lang="en-GB" dirty="0" smtClean="0">
                <a:solidFill>
                  <a:schemeClr val="tx2"/>
                </a:solidFill>
              </a:rPr>
            </a:b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805708"/>
      </p:ext>
    </p:extLst>
  </p:cSld>
  <p:clrMapOvr>
    <a:masterClrMapping/>
  </p:clrMapOvr>
</p:sld>
</file>

<file path=ppt/theme/theme1.xml><?xml version="1.0" encoding="utf-8"?>
<a:theme xmlns:a="http://schemas.openxmlformats.org/drawingml/2006/main" name="uu_i">
  <a:themeElements>
    <a:clrScheme name="">
      <a:dk1>
        <a:srgbClr val="DBBD00"/>
      </a:dk1>
      <a:lt1>
        <a:srgbClr val="FFFFFF"/>
      </a:lt1>
      <a:dk2>
        <a:srgbClr val="000000"/>
      </a:dk2>
      <a:lt2>
        <a:srgbClr val="5F5F5F"/>
      </a:lt2>
      <a:accent1>
        <a:srgbClr val="921328"/>
      </a:accent1>
      <a:accent2>
        <a:srgbClr val="008C6B"/>
      </a:accent2>
      <a:accent3>
        <a:srgbClr val="FFFFFF"/>
      </a:accent3>
      <a:accent4>
        <a:srgbClr val="BBA100"/>
      </a:accent4>
      <a:accent5>
        <a:srgbClr val="C7AAAC"/>
      </a:accent5>
      <a:accent6>
        <a:srgbClr val="007E60"/>
      </a:accent6>
      <a:hlink>
        <a:srgbClr val="3A66AE"/>
      </a:hlink>
      <a:folHlink>
        <a:srgbClr val="6A1269"/>
      </a:folHlink>
    </a:clrScheme>
    <a:fontScheme name="uu_i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uu_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u_i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u_i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u_i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u_i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u_i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u_i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1336</Words>
  <Application>Microsoft Macintosh PowerPoint</Application>
  <PresentationFormat>Diavoorstelling (4:3)</PresentationFormat>
  <Paragraphs>257</Paragraphs>
  <Slides>20</Slides>
  <Notes>19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uu_i</vt:lpstr>
      <vt:lpstr> 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Legaliteit: 4FMP</dc:title>
  <dc:creator>W.S. (Wouter) de Zanger</dc:creator>
  <cp:lastModifiedBy>Wouter de Zanger</cp:lastModifiedBy>
  <cp:revision>130</cp:revision>
  <cp:lastPrinted>2017-02-14T15:44:42Z</cp:lastPrinted>
  <dcterms:created xsi:type="dcterms:W3CDTF">2016-09-15T12:51:28Z</dcterms:created>
  <dcterms:modified xsi:type="dcterms:W3CDTF">2018-06-28T12:57:40Z</dcterms:modified>
</cp:coreProperties>
</file>